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_rels/presentation.xml.rels" ContentType="application/vnd.openxmlformats-package.relationships+xml"/>
  <Override PartName="/ppt/notesSlides/_rels/notesSlide25.xml.rels" ContentType="application/vnd.openxmlformats-package.relationships+xml"/>
  <Override PartName="/ppt/notesSlides/_rels/notesSlide20.xml.rels" ContentType="application/vnd.openxmlformats-package.relationships+xml"/>
  <Override PartName="/ppt/notesSlides/_rels/notesSlide12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27.xml.rels" ContentType="application/vnd.openxmlformats-package.relationships+xml"/>
  <Override PartName="/ppt/notesSlides/_rels/notesSlide7.xml.rels" ContentType="application/vnd.openxmlformats-package.relationships+xml"/>
  <Override PartName="/ppt/notesSlides/notesSlide27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_rels/slide28.xml.rels" ContentType="application/vnd.openxmlformats-package.relationships+xml"/>
  <Override PartName="/ppt/slides/_rels/slide24.xml.rels" ContentType="application/vnd.openxmlformats-package.relationships+xml"/>
  <Override PartName="/ppt/slides/_rels/slide23.xml.rels" ContentType="application/vnd.openxmlformats-package.relationships+xml"/>
  <Override PartName="/ppt/slides/_rels/slide26.xml.rels" ContentType="application/vnd.openxmlformats-package.relationships+xml"/>
  <Override PartName="/ppt/slides/_rels/slide21.xml.rels" ContentType="application/vnd.openxmlformats-package.relationships+xml"/>
  <Override PartName="/ppt/slides/_rels/slide19.xml.rels" ContentType="application/vnd.openxmlformats-package.relationships+xml"/>
  <Override PartName="/ppt/slides/_rels/slide18.xml.rels" ContentType="application/vnd.openxmlformats-package.relationships+xml"/>
  <Override PartName="/ppt/slides/_rels/slide14.xml.rels" ContentType="application/vnd.openxmlformats-package.relationships+xml"/>
  <Override PartName="/ppt/slides/_rels/slide25.xml.rels" ContentType="application/vnd.openxmlformats-package.relationships+xml"/>
  <Override PartName="/ppt/slides/_rels/slide13.xml.rels" ContentType="application/vnd.openxmlformats-package.relationships+xml"/>
  <Override PartName="/ppt/slides/_rels/slide27.xml.rels" ContentType="application/vnd.openxmlformats-package.relationships+xml"/>
  <Override PartName="/ppt/slides/_rels/slide20.xml.rels" ContentType="application/vnd.openxmlformats-package.relationships+xml"/>
  <Override PartName="/ppt/slides/_rels/slide12.xml.rels" ContentType="application/vnd.openxmlformats-package.relationships+xml"/>
  <Override PartName="/ppt/slides/_rels/slide15.xml.rels" ContentType="application/vnd.openxmlformats-package.relationships+xml"/>
  <Override PartName="/ppt/slides/_rels/slide11.xml.rels" ContentType="application/vnd.openxmlformats-package.relationships+xml"/>
  <Override PartName="/ppt/slides/_rels/slide8.xml.rels" ContentType="application/vnd.openxmlformats-package.relationships+xml"/>
  <Override PartName="/ppt/slides/_rels/slide9.xml.rels" ContentType="application/vnd.openxmlformats-package.relationships+xml"/>
  <Override PartName="/ppt/slides/_rels/slide16.xml.rels" ContentType="application/vnd.openxmlformats-package.relationships+xml"/>
  <Override PartName="/ppt/slides/_rels/slide22.xml.rels" ContentType="application/vnd.openxmlformats-package.relationships+xml"/>
  <Override PartName="/ppt/slides/_rels/slide7.xml.rels" ContentType="application/vnd.openxmlformats-package.relationships+xml"/>
  <Override PartName="/ppt/slides/_rels/slide10.xml.rels" ContentType="application/vnd.openxmlformats-package.relationships+xml"/>
  <Override PartName="/ppt/slides/_rels/slide5.xml.rels" ContentType="application/vnd.openxmlformats-package.relationships+xml"/>
  <Override PartName="/ppt/slides/_rels/slide17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6.xml.rels" ContentType="application/vnd.openxmlformats-package.relationships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slide25.xml" ContentType="application/vnd.openxmlformats-officedocument.presentationml.slide+xml"/>
  <Override PartName="/ppt/slides/slide21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26.xml" ContentType="application/vnd.openxmlformats-officedocument.presentationml.slide+xml"/>
  <Override PartName="/ppt/slides/slide23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3.xml" ContentType="application/vnd.openxmlformats-officedocument.presentationml.slide+xml"/>
  <Override PartName="/ppt/slides/slide11.xml" ContentType="application/vnd.openxmlformats-officedocument.presentationml.slide+xml"/>
  <Override PartName="/ppt/slides/slide28.xml" ContentType="application/vnd.openxmlformats-officedocument.presentationml.slide+xml"/>
  <Override PartName="/ppt/slides/slide10.xml" ContentType="application/vnd.openxmlformats-officedocument.presentationml.slide+xml"/>
  <Override PartName="/ppt/slides/slide22.xml" ContentType="application/vnd.openxmlformats-officedocument.presentationml.slide+xml"/>
  <Override PartName="/ppt/slides/slide9.xml" ContentType="application/vnd.openxmlformats-officedocument.presentationml.slide+xml"/>
  <Override PartName="/ppt/slides/slide12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24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14.xml" ContentType="application/vnd.openxmlformats-officedocument.presentationml.slide+xml"/>
  <Override PartName="/ppt/slides/slide27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6.xml" ContentType="application/vnd.openxmlformats-officedocument.presentationml.slide+xml"/>
  <Override PartName="/ppt/slides/slide15.xml" ContentType="application/vnd.openxmlformats-officedocument.presentationml.slide+xml"/>
  <Override PartName="/ppt/slides/slide1.xml" ContentType="application/vnd.openxmlformats-officedocument.presentationml.slide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Layouts/slideLayout24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_rels/slideLayout23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media/image239.png" ContentType="image/png"/>
  <Override PartName="/ppt/media/image226.png" ContentType="image/png"/>
  <Override PartName="/ppt/media/image224.png" ContentType="image/png"/>
  <Override PartName="/ppt/media/image220.png" ContentType="image/png"/>
  <Override PartName="/ppt/media/image219.png" ContentType="image/png"/>
  <Override PartName="/ppt/media/image211.png" ContentType="image/png"/>
  <Override PartName="/ppt/media/image209.png" ContentType="image/png"/>
  <Override PartName="/ppt/media/image208.png" ContentType="image/png"/>
  <Override PartName="/ppt/media/image204.jpeg" ContentType="image/jpeg"/>
  <Override PartName="/ppt/media/image232.png" ContentType="image/png"/>
  <Override PartName="/ppt/media/image199.png" ContentType="image/png"/>
  <Override PartName="/ppt/media/image235.png" ContentType="image/png"/>
  <Override PartName="/ppt/media/image196.png" ContentType="image/png"/>
  <Override PartName="/ppt/media/image194.png" ContentType="image/png"/>
  <Override PartName="/ppt/media/image205.jpeg" ContentType="image/jpeg"/>
  <Override PartName="/ppt/media/image191.png" ContentType="image/png"/>
  <Override PartName="/ppt/media/image216.png" ContentType="image/png"/>
  <Override PartName="/ppt/media/image188.png" ContentType="image/png"/>
  <Override PartName="/ppt/media/image185.png" ContentType="image/png"/>
  <Override PartName="/ppt/media/image183.png" ContentType="image/png"/>
  <Override PartName="/ppt/media/image180.png" ContentType="image/png"/>
  <Override PartName="/ppt/media/image179.png" ContentType="image/png"/>
  <Override PartName="/ppt/media/image176.png" ContentType="image/png"/>
  <Override PartName="/ppt/media/image181.png" ContentType="image/png"/>
  <Override PartName="/ppt/media/image174.png" ContentType="image/png"/>
  <Override PartName="/ppt/media/image172.png" ContentType="image/png"/>
  <Override PartName="/ppt/media/image203.jpeg" ContentType="image/jpeg"/>
  <Override PartName="/ppt/media/image177.png" ContentType="image/png"/>
  <Override PartName="/ppt/media/image171.png" ContentType="image/png"/>
  <Override PartName="/ppt/media/image170.png" ContentType="image/png"/>
  <Override PartName="/ppt/media/image173.png" ContentType="image/png"/>
  <Override PartName="/ppt/media/image169.png" ContentType="image/png"/>
  <Override PartName="/ppt/media/image168.png" ContentType="image/png"/>
  <Override PartName="/ppt/media/image165.png" ContentType="image/png"/>
  <Override PartName="/ppt/media/image162.gif" ContentType="image/gif"/>
  <Override PartName="/ppt/media/image160.png" ContentType="image/png"/>
  <Override PartName="/ppt/media/image157.png" ContentType="image/png"/>
  <Override PartName="/ppt/media/image156.png" ContentType="image/png"/>
  <Override PartName="/ppt/media/image206.png" ContentType="image/png"/>
  <Override PartName="/ppt/media/image155.png" ContentType="image/png"/>
  <Override PartName="/ppt/media/image210.png" ContentType="image/png"/>
  <Override PartName="/ppt/media/image154.png" ContentType="image/png"/>
  <Override PartName="/ppt/media/image153.png" ContentType="image/png"/>
  <Override PartName="/ppt/media/image150.png" ContentType="image/png"/>
  <Override PartName="/ppt/media/image149.png" ContentType="image/png"/>
  <Override PartName="/ppt/media/image214.png" ContentType="image/png"/>
  <Override PartName="/ppt/media/image147.png" ContentType="image/png"/>
  <Override PartName="/ppt/media/image146.png" ContentType="image/png"/>
  <Override PartName="/ppt/media/image145.png" ContentType="image/png"/>
  <Override PartName="/ppt/media/image144.png" ContentType="image/png"/>
  <Override PartName="/ppt/media/image143.png" ContentType="image/png"/>
  <Override PartName="/ppt/media/image231.png" ContentType="image/png"/>
  <Override PartName="/ppt/media/image167.png" ContentType="image/png"/>
  <Override PartName="/ppt/media/image142.png" ContentType="image/png"/>
  <Override PartName="/ppt/media/image225.png" ContentType="image/png"/>
  <Override PartName="/ppt/media/image215.png" ContentType="image/png"/>
  <Override PartName="/ppt/media/image141.png" ContentType="image/png"/>
  <Override PartName="/ppt/media/image159.png" ContentType="image/png"/>
  <Override PartName="/ppt/media/image139.png" ContentType="image/png"/>
  <Override PartName="/ppt/media/image137.png" ContentType="image/png"/>
  <Override PartName="/ppt/media/image136.png" ContentType="image/png"/>
  <Override PartName="/ppt/media/image234.png" ContentType="image/png"/>
  <Override PartName="/ppt/media/image202.jpeg" ContentType="image/jpeg"/>
  <Override PartName="/ppt/media/image135.png" ContentType="image/png"/>
  <Override PartName="/ppt/media/image134.png" ContentType="image/png"/>
  <Override PartName="/ppt/media/image133.png" ContentType="image/png"/>
  <Override PartName="/ppt/media/image129.png" ContentType="image/png"/>
  <Override PartName="/ppt/media/image212.png" ContentType="image/png"/>
  <Override PartName="/ppt/media/image122.png" ContentType="image/png"/>
  <Override PartName="/ppt/media/image121.png" ContentType="image/png"/>
  <Override PartName="/ppt/media/image213.png" ContentType="image/png"/>
  <Override PartName="/ppt/media/image178.png" ContentType="image/png"/>
  <Override PartName="/ppt/media/image119.png" ContentType="image/png"/>
  <Override PartName="/ppt/media/image123.png" ContentType="image/png"/>
  <Override PartName="/ppt/media/image138.png" ContentType="image/png"/>
  <Override PartName="/ppt/media/image118.png" ContentType="image/png"/>
  <Override PartName="/ppt/media/image115.png" ContentType="image/png"/>
  <Override PartName="/ppt/media/image127.png" ContentType="image/png"/>
  <Override PartName="/ppt/media/image113.png" ContentType="image/png"/>
  <Override PartName="/ppt/media/image125.png" ContentType="image/png"/>
  <Override PartName="/ppt/media/image195.png" ContentType="image/png"/>
  <Override PartName="/ppt/media/image108.png" ContentType="image/png"/>
  <Override PartName="/ppt/media/image107.png" ContentType="image/png"/>
  <Override PartName="/ppt/media/image106.jpeg" ContentType="image/jpeg"/>
  <Override PartName="/ppt/media/image237.png" ContentType="image/png"/>
  <Override PartName="/ppt/media/image102.jpeg" ContentType="image/jpeg"/>
  <Override PartName="/ppt/media/image187.png" ContentType="image/png"/>
  <Override PartName="/ppt/media/image182.png" ContentType="image/png"/>
  <Override PartName="/ppt/media/image100.jpeg" ContentType="image/jpeg"/>
  <Override PartName="/ppt/media/image112.png" ContentType="image/png"/>
  <Override PartName="/ppt/media/image151.png" ContentType="image/png"/>
  <Override PartName="/ppt/media/image98.png" ContentType="image/png"/>
  <Override PartName="/ppt/media/image96.jpeg" ContentType="image/jpeg"/>
  <Override PartName="/ppt/media/image95.jpeg" ContentType="image/jpeg"/>
  <Override PartName="/ppt/media/image152.png" ContentType="image/png"/>
  <Override PartName="/ppt/media/image88.png" ContentType="image/png"/>
  <Override PartName="/ppt/media/image228.png" ContentType="image/png"/>
  <Override PartName="/ppt/media/image84.png" ContentType="image/png"/>
  <Override PartName="/ppt/media/image233.png" ContentType="image/png"/>
  <Override PartName="/ppt/media/image103.png" ContentType="image/png"/>
  <Override PartName="/ppt/media/image158.png" ContentType="image/png"/>
  <Override PartName="/ppt/media/image83.png" ContentType="image/png"/>
  <Override PartName="/ppt/media/image81.png" ContentType="image/png"/>
  <Override PartName="/ppt/media/image77.jpeg" ContentType="image/jpeg"/>
  <Override PartName="/ppt/media/image116.jpeg" ContentType="image/jpeg"/>
  <Override PartName="/ppt/media/image75.jpeg" ContentType="image/jpeg"/>
  <Override PartName="/ppt/media/image74.png" ContentType="image/png"/>
  <Override PartName="/ppt/media/image193.png" ContentType="image/png"/>
  <Override PartName="/ppt/media/image73.jpeg" ContentType="image/jpeg"/>
  <Override PartName="/ppt/media/image105.jpeg" ContentType="image/jpeg"/>
  <Override PartName="/ppt/media/image76.png" ContentType="image/png"/>
  <Override PartName="/ppt/media/image223.png" ContentType="image/png"/>
  <Override PartName="/ppt/media/image70.jpeg" ContentType="image/jpeg"/>
  <Override PartName="/ppt/media/image69.jpeg" ContentType="image/jpeg"/>
  <Override PartName="/ppt/media/image68.jpeg" ContentType="image/jpeg"/>
  <Override PartName="/ppt/media/image67.gif" ContentType="image/gif"/>
  <Override PartName="/ppt/media/image82.jpeg" ContentType="image/jpeg"/>
  <Override PartName="/ppt/media/image66.gif" ContentType="image/gif"/>
  <Override PartName="/ppt/media/image93.png" ContentType="image/png"/>
  <Override PartName="/ppt/media/image64.png" ContentType="image/png"/>
  <Override PartName="/ppt/media/image236.png" ContentType="image/png"/>
  <Override PartName="/ppt/media/image60.png" ContentType="image/png"/>
  <Override PartName="/ppt/media/image59.png" ContentType="image/png"/>
  <Override PartName="/ppt/media/image221.png" ContentType="image/png"/>
  <Override PartName="/ppt/media/image58.png" ContentType="image/png"/>
  <Override PartName="/ppt/media/image86.jpeg" ContentType="image/jpeg"/>
  <Override PartName="/ppt/media/image198.png" ContentType="image/png"/>
  <Override PartName="/ppt/media/image78.png" ContentType="image/png"/>
  <Override PartName="/ppt/media/image57.png" ContentType="image/png"/>
  <Override PartName="/ppt/media/image56.gif" ContentType="image/gif"/>
  <Override PartName="/ppt/media/image109.png" ContentType="image/png"/>
  <Override PartName="/ppt/media/image55.gif" ContentType="image/gif"/>
  <Override PartName="/ppt/media/image65.gif" ContentType="image/gif"/>
  <Override PartName="/ppt/media/image53.png" ContentType="image/png"/>
  <Override PartName="/ppt/media/image201.png" ContentType="image/png"/>
  <Override PartName="/ppt/media/image52.png" ContentType="image/png"/>
  <Override PartName="/ppt/media/image184.png" ContentType="image/png"/>
  <Override PartName="/ppt/media/image51.png" ContentType="image/png"/>
  <Override PartName="/ppt/media/image117.png" ContentType="image/png"/>
  <Override PartName="/ppt/media/image48.png" ContentType="image/png"/>
  <Override PartName="/ppt/media/image45.png" ContentType="image/png"/>
  <Override PartName="/ppt/media/image132.png" ContentType="image/png"/>
  <Override PartName="/ppt/media/image44.png" ContentType="image/png"/>
  <Override PartName="/ppt/media/image111.png" ContentType="image/png"/>
  <Override PartName="/ppt/media/image222.png" ContentType="image/png"/>
  <Override PartName="/ppt/media/image43.png" ContentType="image/png"/>
  <Override PartName="/ppt/media/image230.png" ContentType="image/png"/>
  <Override PartName="/ppt/media/image124.png" ContentType="image/png"/>
  <Override PartName="/ppt/media/image42.png" ContentType="image/png"/>
  <Override PartName="/ppt/media/image186.png" ContentType="image/png"/>
  <Override PartName="/ppt/media/image41.png" ContentType="image/png"/>
  <Override PartName="/ppt/media/image38.png" ContentType="image/png"/>
  <Override PartName="/ppt/media/image80.jpeg" ContentType="image/jpeg"/>
  <Override PartName="/ppt/media/image92.jpeg" ContentType="image/jpeg"/>
  <Override PartName="/ppt/media/image126.png" ContentType="image/png"/>
  <Override PartName="/ppt/media/image90.jpeg" ContentType="image/jpeg"/>
  <Override PartName="/ppt/media/image37.png" ContentType="image/png"/>
  <Override PartName="/ppt/media/image97.jpeg" ContentType="image/jpeg"/>
  <Override PartName="/ppt/media/image99.png" ContentType="image/png"/>
  <Override PartName="/ppt/media/image72.png" ContentType="image/png"/>
  <Override PartName="/ppt/media/image63.png" ContentType="image/png"/>
  <Override PartName="/ppt/media/image175.jpeg" ContentType="image/jpeg"/>
  <Override PartName="/ppt/media/image36.jpeg" ContentType="image/jpeg"/>
  <Override PartName="/ppt/media/image131.png" ContentType="image/png"/>
  <Override PartName="/ppt/media/image32.png" ContentType="image/png"/>
  <Override PartName="/ppt/media/image218.png" ContentType="image/png"/>
  <Override PartName="/ppt/media/image197.png" ContentType="image/png"/>
  <Override PartName="/ppt/media/image62.png" ContentType="image/png"/>
  <Override PartName="/ppt/media/image140.png" ContentType="image/png"/>
  <Override PartName="/ppt/media/image28.jpeg" ContentType="image/jpeg"/>
  <Override PartName="/ppt/media/image50.png" ContentType="image/png"/>
  <Override PartName="/ppt/media/image229.png" ContentType="image/png"/>
  <Override PartName="/ppt/media/image130.png" ContentType="image/png"/>
  <Override PartName="/ppt/media/image25.jpeg" ContentType="image/jpeg"/>
  <Override PartName="/ppt/media/image24.gif" ContentType="image/gif"/>
  <Override PartName="/ppt/media/image120.png" ContentType="image/png"/>
  <Override PartName="/ppt/media/image23.gif" ContentType="image/gif"/>
  <Override PartName="/ppt/media/image61.png" ContentType="image/png"/>
  <Override PartName="/ppt/media/image21.png" ContentType="image/png"/>
  <Override PartName="/ppt/media/image20.png" ContentType="image/png"/>
  <Override PartName="/ppt/media/image19.png" ContentType="image/png"/>
  <Override PartName="/ppt/media/image238.png" ContentType="image/png"/>
  <Override PartName="/ppt/media/image17.png" ContentType="image/png"/>
  <Override PartName="/ppt/media/image94.png" ContentType="image/png"/>
  <Override PartName="/ppt/media/image110.png" ContentType="image/png"/>
  <Override PartName="/ppt/media/image54.gif" ContentType="image/gif"/>
  <Override PartName="/ppt/media/image35.png" ContentType="image/png"/>
  <Override PartName="/ppt/media/image31.jpeg" ContentType="image/jpeg"/>
  <Override PartName="/ppt/media/image200.png" ContentType="image/png"/>
  <Override PartName="/ppt/media/image166.png" ContentType="image/png"/>
  <Override PartName="/ppt/media/image12.png" ContentType="image/png"/>
  <Override PartName="/ppt/media/image148.png" ContentType="image/png"/>
  <Override PartName="/ppt/media/image39.png" ContentType="image/png"/>
  <Override PartName="/ppt/media/image192.png" ContentType="image/png"/>
  <Override PartName="/ppt/media/image15.jpeg" ContentType="image/jpeg"/>
  <Override PartName="/ppt/media/image207.png" ContentType="image/png"/>
  <Override PartName="/ppt/media/image13.png" ContentType="image/png"/>
  <Override PartName="/ppt/media/image164.gif" ContentType="image/gif"/>
  <Override PartName="/ppt/media/image161.jpeg" ContentType="image/jpeg"/>
  <Override PartName="/ppt/media/image46.png" ContentType="image/png"/>
  <Override PartName="/ppt/media/image11.jpeg" ContentType="image/jpeg"/>
  <Override PartName="/ppt/media/image30.jpeg" ContentType="image/jpeg"/>
  <Override PartName="/ppt/media/image71.png" ContentType="image/png"/>
  <Override PartName="/ppt/media/image10.png" ContentType="image/png"/>
  <Override PartName="/ppt/media/image40.png" ContentType="image/png"/>
  <Override PartName="/ppt/media/image8.png" ContentType="image/png"/>
  <Override PartName="/ppt/media/image29.png" ContentType="image/png"/>
  <Override PartName="/ppt/media/image26.jpeg" ContentType="image/jpeg"/>
  <Override PartName="/ppt/media/image34.png" ContentType="image/png"/>
  <Override PartName="/ppt/media/image101.png" ContentType="image/png"/>
  <Override PartName="/ppt/media/image6.png" ContentType="image/png"/>
  <Override PartName="/ppt/media/image85.jpeg" ContentType="image/jpeg"/>
  <Override PartName="/ppt/media/image190.png" ContentType="image/png"/>
  <Override PartName="/ppt/media/image27.jpeg" ContentType="image/jpeg"/>
  <Override PartName="/ppt/media/image189.png" ContentType="image/png"/>
  <Override PartName="/ppt/media/image5.png" ContentType="image/png"/>
  <Override PartName="/ppt/media/image18.png" ContentType="image/png"/>
  <Override PartName="/ppt/media/image22.gif" ContentType="image/gif"/>
  <Override PartName="/ppt/media/image114.png" ContentType="image/png"/>
  <Override PartName="/ppt/media/image7.png" ContentType="image/png"/>
  <Override PartName="/ppt/media/image4.png" ContentType="image/png"/>
  <Override PartName="/ppt/media/image9.jpeg" ContentType="image/jpeg"/>
  <Override PartName="/ppt/media/image3.png" ContentType="image/png"/>
  <Override PartName="/ppt/media/image79.png" ContentType="image/png"/>
  <Override PartName="/ppt/media/image47.png" ContentType="image/png"/>
  <Override PartName="/ppt/media/image217.jpeg" ContentType="image/jpeg"/>
  <Override PartName="/ppt/media/image104.png" ContentType="image/png"/>
  <Override PartName="/ppt/media/image2.png" ContentType="image/png"/>
  <Override PartName="/ppt/media/image1.png" ContentType="image/png"/>
  <Override PartName="/ppt/media/image128.png" ContentType="image/png"/>
  <Override PartName="/ppt/media/image49.png" ContentType="image/png"/>
  <Override PartName="/ppt/media/image89.png" ContentType="image/png"/>
  <Override PartName="/ppt/media/image163.gif" ContentType="image/gif"/>
  <Override PartName="/ppt/media/image87.jpeg" ContentType="image/jpeg"/>
  <Override PartName="/ppt/media/image33.jpeg" ContentType="image/jpeg"/>
  <Override PartName="/ppt/media/image16.gif" ContentType="image/gif"/>
  <Override PartName="/ppt/media/image227.png" ContentType="image/png"/>
  <Override PartName="/ppt/media/image14.jpeg" ContentType="image/jpeg"/>
  <Override PartName="/ppt/media/image91.png" ContentType="image/png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presentation.xml" ContentType="application/vnd.openxmlformats-officedocument.presentationml.presentation.main+xml"/>
</Types>
</file>

<file path=_rels/.rels><?xml version="1.0" encoding="UTF-8"?>
<Relationships xmlns="http://schemas.openxmlformats.org/package/2006/relationships"><Relationship Id="rId1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>
  <p:sldMasterIdLst>
    <p:sldMasterId id="2147483648" r:id="rId2"/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</p:sldIdLst>
  <p:sldSz cx="10080625" cy="7559675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3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rIns="0" tIns="0" bIns="0"/>
          <a:p>
            <a:r>
              <a:rPr lang="en-US" sz="2640">
                <a:latin typeface="Arial"/>
              </a:rPr>
              <a:t>Click to edit the notes format</a:t>
            </a:r>
            <a:endParaRPr/>
          </a:p>
        </p:txBody>
      </p:sp>
      <p:sp>
        <p:nvSpPr>
          <p:cNvPr id="78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rIns="0" tIns="0" bIns="0"/>
          <a:p>
            <a:r>
              <a:rPr lang="en-US" sz="1400">
                <a:latin typeface="Times New Roman"/>
              </a:rPr>
              <a:t>&lt;header&gt;</a:t>
            </a:r>
            <a:endParaRPr/>
          </a:p>
        </p:txBody>
      </p:sp>
      <p:sp>
        <p:nvSpPr>
          <p:cNvPr id="79" name="PlaceHolder 3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lang="en-US" sz="1400">
                <a:latin typeface="Times New Roman"/>
              </a:rPr>
              <a:t>&lt;date/time&gt;</a:t>
            </a:r>
            <a:endParaRPr/>
          </a:p>
        </p:txBody>
      </p:sp>
      <p:sp>
        <p:nvSpPr>
          <p:cNvPr id="80" name="PlaceHolder 4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rIns="0" tIns="0" bIns="0" anchor="b"/>
          <a:p>
            <a:r>
              <a:rPr lang="en-US" sz="1400">
                <a:latin typeface="Times New Roman"/>
              </a:rPr>
              <a:t>&lt;footer&gt;</a:t>
            </a:r>
            <a:endParaRPr/>
          </a:p>
        </p:txBody>
      </p:sp>
      <p:sp>
        <p:nvSpPr>
          <p:cNvPr id="81" name="PlaceHolder 5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BCD1482F-1A8C-45C6-B9F9-639DC6DE4521}" type="slidenum">
              <a:rPr lang="en-US" sz="1400">
                <a:latin typeface="Times New Roman"/>
              </a:rPr>
              <a:t>&lt;number&gt;</a:t>
            </a:fld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20.xml.rels><?xml version="1.0" encoding="UTF-8"?>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
</Relationships>
</file>

<file path=ppt/notesSlides/_rels/notesSlide25.xml.rels><?xml version="1.0" encoding="UTF-8"?>
<Relationships xmlns="http://schemas.openxmlformats.org/package/2006/relationships"><Relationship Id="rId1" Type="http://schemas.openxmlformats.org/officeDocument/2006/relationships/slide" Target="../slides/slide25.xml"/><Relationship Id="rId2" Type="http://schemas.openxmlformats.org/officeDocument/2006/relationships/notesMaster" Target="../notesMasters/notesMaster1.xml"/>
</Relationships>
</file>

<file path=ppt/notesSlides/_rels/notesSlide27.xml.rels><?xml version="1.0" encoding="UTF-8"?>
<Relationships xmlns="http://schemas.openxmlformats.org/package/2006/relationships"><Relationship Id="rId1" Type="http://schemas.openxmlformats.org/officeDocument/2006/relationships/slide" Target="../slides/slide27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TextShape 1"/>
          <p:cNvSpPr txBox="1"/>
          <p:nvPr/>
        </p:nvSpPr>
        <p:spPr>
          <a:xfrm>
            <a:off x="685800" y="4343400"/>
            <a:ext cx="5486400" cy="4114800"/>
          </a:xfrm>
          <a:prstGeom prst="rect">
            <a:avLst/>
          </a:prstGeom>
        </p:spPr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6" name="TextShape 1"/>
          <p:cNvSpPr txBox="1"/>
          <p:nvPr/>
        </p:nvSpPr>
        <p:spPr>
          <a:xfrm>
            <a:off x="685800" y="4343400"/>
            <a:ext cx="5486400" cy="4114800"/>
          </a:xfrm>
          <a:prstGeom prst="rect">
            <a:avLst/>
          </a:prstGeom>
        </p:spPr>
      </p:sp>
    </p:spTree>
  </p:cSld>
</p:notes>
</file>

<file path=ppt/notesSlides/notesSlide20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7" name="PlaceHolder 1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rIns="0" tIns="0" bIns="0"/>
          <a:p>
            <a:r>
              <a:rPr lang="en-US">
                <a:latin typeface="Arial"/>
              </a:rPr>
              <a:t>While hubcheck library development has slowed over the last few months, there is still work to be done.</a:t>
            </a:r>
            <a:endParaRPr/>
          </a:p>
          <a:p>
            <a:endParaRPr/>
          </a:p>
          <a:p>
            <a:r>
              <a:rPr lang="en-US">
                <a:latin typeface="Arial"/>
              </a:rPr>
              <a:t>First, we need to continue to build more page objects to cover the web interface.</a:t>
            </a:r>
            <a:endParaRPr/>
          </a:p>
          <a:p>
            <a:endParaRPr/>
          </a:p>
          <a:p>
            <a:r>
              <a:rPr lang="en-US">
                <a:latin typeface="Arial"/>
              </a:rPr>
              <a:t>Need to put together a Debian package for easier installation of the software.</a:t>
            </a:r>
            <a:endParaRPr/>
          </a:p>
          <a:p>
            <a:endParaRPr/>
          </a:p>
          <a:p>
            <a:r>
              <a:rPr lang="en-US">
                <a:latin typeface="Arial"/>
              </a:rPr>
              <a:t>And we need to release the open source code in a hubzero repository connected to GitHub so others can use it.</a:t>
            </a:r>
            <a:endParaRPr/>
          </a:p>
        </p:txBody>
      </p:sp>
    </p:spTree>
  </p:cSld>
</p:notes>
</file>

<file path=ppt/notesSlides/notesSlide25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" name="PlaceHolder 1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rIns="0" tIns="0" bIns="0"/>
          <a:p>
            <a:r>
              <a:rPr lang="en-US">
                <a:latin typeface="Arial"/>
              </a:rPr>
              <a:t>While hubcheck library development has slowed over the last few months, there is still work to be done.</a:t>
            </a:r>
            <a:endParaRPr/>
          </a:p>
          <a:p>
            <a:endParaRPr/>
          </a:p>
          <a:p>
            <a:r>
              <a:rPr lang="en-US">
                <a:latin typeface="Arial"/>
              </a:rPr>
              <a:t>First, we need to continue to build more page objects to cover the web interface.</a:t>
            </a:r>
            <a:endParaRPr/>
          </a:p>
          <a:p>
            <a:endParaRPr/>
          </a:p>
          <a:p>
            <a:r>
              <a:rPr lang="en-US">
                <a:latin typeface="Arial"/>
              </a:rPr>
              <a:t>Need to put together a Debian package for easier installation of the software.</a:t>
            </a:r>
            <a:endParaRPr/>
          </a:p>
          <a:p>
            <a:endParaRPr/>
          </a:p>
          <a:p>
            <a:r>
              <a:rPr lang="en-US">
                <a:latin typeface="Arial"/>
              </a:rPr>
              <a:t>And we need to release the open source code in a hubzero repository connected to GitHub so others can use it.</a:t>
            </a:r>
            <a:endParaRPr/>
          </a:p>
        </p:txBody>
      </p:sp>
    </p:spTree>
  </p:cSld>
</p:notes>
</file>

<file path=ppt/notesSlides/notesSlide27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PlaceHolder 1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rIns="0" tIns="0" bIns="0"/>
          <a:p>
            <a:r>
              <a:rPr lang="en-US">
                <a:latin typeface="Arial"/>
              </a:rPr>
              <a:t>While hubcheck library development has slowed over the last few months, there is still work to be done.</a:t>
            </a:r>
            <a:endParaRPr/>
          </a:p>
          <a:p>
            <a:endParaRPr/>
          </a:p>
          <a:p>
            <a:r>
              <a:rPr lang="en-US">
                <a:latin typeface="Arial"/>
              </a:rPr>
              <a:t>First, we need to continue to build more page objects to cover the web interface.</a:t>
            </a:r>
            <a:endParaRPr/>
          </a:p>
          <a:p>
            <a:endParaRPr/>
          </a:p>
          <a:p>
            <a:r>
              <a:rPr lang="en-US">
                <a:latin typeface="Arial"/>
              </a:rPr>
              <a:t>Need to put together a Debian package for easier installation of the software.</a:t>
            </a:r>
            <a:endParaRPr/>
          </a:p>
          <a:p>
            <a:endParaRPr/>
          </a:p>
          <a:p>
            <a:r>
              <a:rPr lang="en-US">
                <a:latin typeface="Arial"/>
              </a:rPr>
              <a:t>And we need to release the open source code in a hubzero repository connected to GitHub so others can use it.</a:t>
            </a:r>
            <a:endParaRPr/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4" name="TextShape 1"/>
          <p:cNvSpPr txBox="1"/>
          <p:nvPr/>
        </p:nvSpPr>
        <p:spPr>
          <a:xfrm>
            <a:off x="685800" y="4343400"/>
            <a:ext cx="5486400" cy="4114800"/>
          </a:xfrm>
          <a:prstGeom prst="rect">
            <a:avLst/>
          </a:prstGeom>
        </p:spPr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6.png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84240"/>
            <a:ext cx="7882920" cy="706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164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04000" y="4059000"/>
            <a:ext cx="907164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04000" y="84240"/>
            <a:ext cx="7882920" cy="706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5152680" y="405900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504000" y="405900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04000" y="84240"/>
            <a:ext cx="7882920" cy="706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1640" cy="4384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1640" cy="4384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37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2292120" y="1768320"/>
            <a:ext cx="5495040" cy="4384440"/>
          </a:xfrm>
          <a:prstGeom prst="rect">
            <a:avLst/>
          </a:prstGeom>
          <a:ln>
            <a:noFill/>
          </a:ln>
        </p:spPr>
      </p:pic>
      <p:pic>
        <p:nvPicPr>
          <p:cNvPr id="38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2292120" y="1768320"/>
            <a:ext cx="5495040" cy="438444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504000" y="84240"/>
            <a:ext cx="7882920" cy="706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4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1640" cy="438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504000" y="84240"/>
            <a:ext cx="7882920" cy="706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1640" cy="4384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504000" y="84240"/>
            <a:ext cx="7882920" cy="706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9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504000" y="84240"/>
            <a:ext cx="7882920" cy="706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subTitle"/>
          </p:nvPr>
        </p:nvSpPr>
        <p:spPr>
          <a:xfrm>
            <a:off x="504000" y="84240"/>
            <a:ext cx="7882920" cy="32742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504000" y="84240"/>
            <a:ext cx="7882920" cy="706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5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4" name="PlaceHolder 3"/>
          <p:cNvSpPr>
            <a:spLocks noGrp="1"/>
          </p:cNvSpPr>
          <p:nvPr>
            <p:ph type="body"/>
          </p:nvPr>
        </p:nvSpPr>
        <p:spPr>
          <a:xfrm>
            <a:off x="504000" y="405900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5" name="PlaceHolder 4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84240"/>
            <a:ext cx="7882920" cy="706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1640" cy="438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504000" y="84240"/>
            <a:ext cx="7882920" cy="706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8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9" name="PlaceHolder 4"/>
          <p:cNvSpPr>
            <a:spLocks noGrp="1"/>
          </p:cNvSpPr>
          <p:nvPr>
            <p:ph type="body"/>
          </p:nvPr>
        </p:nvSpPr>
        <p:spPr>
          <a:xfrm>
            <a:off x="5152680" y="405900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504000" y="84240"/>
            <a:ext cx="7882920" cy="706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2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3" name="PlaceHolder 4"/>
          <p:cNvSpPr>
            <a:spLocks noGrp="1"/>
          </p:cNvSpPr>
          <p:nvPr>
            <p:ph type="body"/>
          </p:nvPr>
        </p:nvSpPr>
        <p:spPr>
          <a:xfrm>
            <a:off x="504000" y="4059000"/>
            <a:ext cx="907164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504000" y="84240"/>
            <a:ext cx="7882920" cy="706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164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504000" y="4059000"/>
            <a:ext cx="907164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504000" y="84240"/>
            <a:ext cx="7882920" cy="706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0" name="PlaceHolder 4"/>
          <p:cNvSpPr>
            <a:spLocks noGrp="1"/>
          </p:cNvSpPr>
          <p:nvPr>
            <p:ph type="body"/>
          </p:nvPr>
        </p:nvSpPr>
        <p:spPr>
          <a:xfrm>
            <a:off x="5152680" y="405900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1" name="PlaceHolder 5"/>
          <p:cNvSpPr>
            <a:spLocks noGrp="1"/>
          </p:cNvSpPr>
          <p:nvPr>
            <p:ph type="body"/>
          </p:nvPr>
        </p:nvSpPr>
        <p:spPr>
          <a:xfrm>
            <a:off x="504000" y="405900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504000" y="84240"/>
            <a:ext cx="7882920" cy="706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1640" cy="4384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1640" cy="4384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75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2292120" y="1768320"/>
            <a:ext cx="5495040" cy="4384440"/>
          </a:xfrm>
          <a:prstGeom prst="rect">
            <a:avLst/>
          </a:prstGeom>
          <a:ln>
            <a:noFill/>
          </a:ln>
        </p:spPr>
      </p:pic>
      <p:pic>
        <p:nvPicPr>
          <p:cNvPr id="76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2292120" y="1768320"/>
            <a:ext cx="5495040" cy="438444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84240"/>
            <a:ext cx="7882920" cy="706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1640" cy="4384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84240"/>
            <a:ext cx="7882920" cy="706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84240"/>
            <a:ext cx="7882920" cy="706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504000" y="84240"/>
            <a:ext cx="7882920" cy="32742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4000" y="84240"/>
            <a:ext cx="7882920" cy="706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504000" y="405900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04000" y="84240"/>
            <a:ext cx="7882920" cy="706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5152680" y="405900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04000" y="84240"/>
            <a:ext cx="7882920" cy="706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504000" y="4059000"/>
            <a:ext cx="907164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Relationship Id="rId9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4400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800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2400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2000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Seventh Outline Level</a:t>
            </a:r>
            <a:endParaRPr/>
          </a:p>
        </p:txBody>
      </p:sp>
      <p:sp>
        <p:nvSpPr>
          <p:cNvPr id="2" name="PlaceHolder 3"/>
          <p:cNvSpPr>
            <a:spLocks noGrp="1"/>
          </p:cNvSpPr>
          <p:nvPr>
            <p:ph type="dt"/>
          </p:nvPr>
        </p:nvSpPr>
        <p:spPr>
          <a:xfrm>
            <a:off x="504000" y="6887160"/>
            <a:ext cx="2348280" cy="521280"/>
          </a:xfrm>
          <a:prstGeom prst="rect">
            <a:avLst/>
          </a:prstGeom>
        </p:spPr>
        <p:txBody>
          <a:bodyPr lIns="0" rIns="0" tIns="0" bIns="0"/>
          <a:p>
            <a:r>
              <a:rPr lang="en-US" sz="1400">
                <a:latin typeface="Times New Roman"/>
              </a:rPr>
              <a:t>&lt;date/time&gt;</a:t>
            </a:r>
            <a:endParaRPr/>
          </a:p>
        </p:txBody>
      </p:sp>
      <p:sp>
        <p:nvSpPr>
          <p:cNvPr id="3" name="PlaceHolder 4"/>
          <p:cNvSpPr>
            <a:spLocks noGrp="1"/>
          </p:cNvSpPr>
          <p:nvPr>
            <p:ph type="ftr"/>
          </p:nvPr>
        </p:nvSpPr>
        <p:spPr>
          <a:xfrm>
            <a:off x="3447360" y="6887160"/>
            <a:ext cx="3195000" cy="521280"/>
          </a:xfrm>
          <a:prstGeom prst="rect">
            <a:avLst/>
          </a:prstGeom>
        </p:spPr>
        <p:txBody>
          <a:bodyPr lIns="0" rIns="0" tIns="0" bIns="0"/>
          <a:p>
            <a:pPr algn="ctr"/>
            <a:r>
              <a:rPr lang="en-US" sz="1400">
                <a:latin typeface="Times New Roman"/>
              </a:rPr>
              <a:t>&lt;footer&gt;</a:t>
            </a:r>
            <a:endParaRPr/>
          </a:p>
        </p:txBody>
      </p:sp>
      <p:sp>
        <p:nvSpPr>
          <p:cNvPr id="4" name="PlaceHolder 5"/>
          <p:cNvSpPr>
            <a:spLocks noGrp="1"/>
          </p:cNvSpPr>
          <p:nvPr>
            <p:ph type="sldNum"/>
          </p:nvPr>
        </p:nvSpPr>
        <p:spPr>
          <a:xfrm>
            <a:off x="7227360" y="6887160"/>
            <a:ext cx="2348280" cy="521280"/>
          </a:xfrm>
          <a:prstGeom prst="rect">
            <a:avLst/>
          </a:prstGeom>
        </p:spPr>
        <p:txBody>
          <a:bodyPr lIns="0" rIns="0" tIns="0" bIns="0"/>
          <a:p>
            <a:pPr algn="r"/>
            <a:fld id="{6701CC35-579E-408C-BCEE-8645E344CDC0}" type="slidenum">
              <a:rPr lang="en-US" sz="1400">
                <a:latin typeface="Times New Roman"/>
              </a:rPr>
              <a:t>&lt;number&gt;</a:t>
            </a:fld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7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8550000" y="237600"/>
            <a:ext cx="1012320" cy="534240"/>
          </a:xfrm>
          <a:prstGeom prst="rect">
            <a:avLst/>
          </a:prstGeom>
          <a:ln>
            <a:noFill/>
          </a:ln>
        </p:spPr>
      </p:pic>
      <p:pic>
        <p:nvPicPr>
          <p:cNvPr id="40" name="Picture 8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6955200"/>
            <a:ext cx="10079280" cy="604080"/>
          </a:xfrm>
          <a:prstGeom prst="rect">
            <a:avLst/>
          </a:prstGeom>
          <a:ln>
            <a:noFill/>
          </a:ln>
        </p:spPr>
      </p:pic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504000" y="84240"/>
            <a:ext cx="7882920" cy="705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4850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1640" cy="438444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 sz="3530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3090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2650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2210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210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210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 sz="2210">
                <a:latin typeface="Arial"/>
              </a:rPr>
              <a:t>Seventh Outline Level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52.png"/><Relationship Id="rId2" Type="http://schemas.openxmlformats.org/officeDocument/2006/relationships/image" Target="../media/image53.png"/><Relationship Id="rId3" Type="http://schemas.openxmlformats.org/officeDocument/2006/relationships/image" Target="../media/image54.gif"/><Relationship Id="rId4" Type="http://schemas.openxmlformats.org/officeDocument/2006/relationships/image" Target="../media/image55.gif"/><Relationship Id="rId5" Type="http://schemas.openxmlformats.org/officeDocument/2006/relationships/image" Target="../media/image56.gif"/><Relationship Id="rId6" Type="http://schemas.openxmlformats.org/officeDocument/2006/relationships/slideLayout" Target="../slideLayouts/slideLayout15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57.png"/><Relationship Id="rId2" Type="http://schemas.openxmlformats.org/officeDocument/2006/relationships/image" Target="../media/image58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59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60.png"/><Relationship Id="rId2" Type="http://schemas.openxmlformats.org/officeDocument/2006/relationships/slideLayout" Target="../slideLayouts/slideLayout15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61.png"/><Relationship Id="rId2" Type="http://schemas.openxmlformats.org/officeDocument/2006/relationships/image" Target="../media/image62.png"/><Relationship Id="rId3" Type="http://schemas.openxmlformats.org/officeDocument/2006/relationships/slideLayout" Target="../slideLayouts/slideLayout15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63.png"/><Relationship Id="rId2" Type="http://schemas.openxmlformats.org/officeDocument/2006/relationships/image" Target="../media/image64.png"/><Relationship Id="rId3" Type="http://schemas.openxmlformats.org/officeDocument/2006/relationships/image" Target="../media/image65.gif"/><Relationship Id="rId4" Type="http://schemas.openxmlformats.org/officeDocument/2006/relationships/image" Target="../media/image66.gif"/><Relationship Id="rId5" Type="http://schemas.openxmlformats.org/officeDocument/2006/relationships/image" Target="../media/image67.gif"/><Relationship Id="rId6" Type="http://schemas.openxmlformats.org/officeDocument/2006/relationships/slideLayout" Target="../slideLayouts/slideLayout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68.jpeg"/><Relationship Id="rId2" Type="http://schemas.openxmlformats.org/officeDocument/2006/relationships/image" Target="../media/image69.jpeg"/><Relationship Id="rId3" Type="http://schemas.openxmlformats.org/officeDocument/2006/relationships/image" Target="../media/image70.jpeg"/><Relationship Id="rId4" Type="http://schemas.openxmlformats.org/officeDocument/2006/relationships/image" Target="../media/image71.png"/><Relationship Id="rId5" Type="http://schemas.openxmlformats.org/officeDocument/2006/relationships/image" Target="../media/image72.png"/><Relationship Id="rId6" Type="http://schemas.openxmlformats.org/officeDocument/2006/relationships/image" Target="../media/image73.jpeg"/><Relationship Id="rId7" Type="http://schemas.openxmlformats.org/officeDocument/2006/relationships/image" Target="../media/image74.png"/><Relationship Id="rId8" Type="http://schemas.openxmlformats.org/officeDocument/2006/relationships/image" Target="../media/image75.jpeg"/><Relationship Id="rId9" Type="http://schemas.openxmlformats.org/officeDocument/2006/relationships/image" Target="../media/image76.png"/><Relationship Id="rId10" Type="http://schemas.openxmlformats.org/officeDocument/2006/relationships/slideLayout" Target="../slideLayouts/slideLayout15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77.jpeg"/><Relationship Id="rId2" Type="http://schemas.openxmlformats.org/officeDocument/2006/relationships/image" Target="../media/image78.png"/><Relationship Id="rId3" Type="http://schemas.openxmlformats.org/officeDocument/2006/relationships/image" Target="../media/image79.png"/><Relationship Id="rId4" Type="http://schemas.openxmlformats.org/officeDocument/2006/relationships/image" Target="../media/image80.jpeg"/><Relationship Id="rId5" Type="http://schemas.openxmlformats.org/officeDocument/2006/relationships/image" Target="../media/image81.png"/><Relationship Id="rId6" Type="http://schemas.openxmlformats.org/officeDocument/2006/relationships/image" Target="../media/image82.jpeg"/><Relationship Id="rId7" Type="http://schemas.openxmlformats.org/officeDocument/2006/relationships/image" Target="../media/image83.png"/><Relationship Id="rId8" Type="http://schemas.openxmlformats.org/officeDocument/2006/relationships/image" Target="../media/image84.png"/><Relationship Id="rId9" Type="http://schemas.openxmlformats.org/officeDocument/2006/relationships/image" Target="../media/image85.jpeg"/><Relationship Id="rId10" Type="http://schemas.openxmlformats.org/officeDocument/2006/relationships/image" Target="../media/image86.jpeg"/><Relationship Id="rId11" Type="http://schemas.openxmlformats.org/officeDocument/2006/relationships/slideLayout" Target="../slideLayouts/slideLayout15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87.jpeg"/><Relationship Id="rId2" Type="http://schemas.openxmlformats.org/officeDocument/2006/relationships/image" Target="../media/image88.png"/><Relationship Id="rId3" Type="http://schemas.openxmlformats.org/officeDocument/2006/relationships/image" Target="../media/image89.png"/><Relationship Id="rId4" Type="http://schemas.openxmlformats.org/officeDocument/2006/relationships/image" Target="../media/image90.jpeg"/><Relationship Id="rId5" Type="http://schemas.openxmlformats.org/officeDocument/2006/relationships/image" Target="../media/image91.png"/><Relationship Id="rId6" Type="http://schemas.openxmlformats.org/officeDocument/2006/relationships/image" Target="../media/image92.jpeg"/><Relationship Id="rId7" Type="http://schemas.openxmlformats.org/officeDocument/2006/relationships/image" Target="../media/image93.png"/><Relationship Id="rId8" Type="http://schemas.openxmlformats.org/officeDocument/2006/relationships/image" Target="../media/image94.png"/><Relationship Id="rId9" Type="http://schemas.openxmlformats.org/officeDocument/2006/relationships/image" Target="../media/image95.jpeg"/><Relationship Id="rId10" Type="http://schemas.openxmlformats.org/officeDocument/2006/relationships/image" Target="../media/image96.jpeg"/><Relationship Id="rId11" Type="http://schemas.openxmlformats.org/officeDocument/2006/relationships/slideLayout" Target="../slideLayouts/slideLayout15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97.jpeg"/><Relationship Id="rId2" Type="http://schemas.openxmlformats.org/officeDocument/2006/relationships/image" Target="../media/image98.png"/><Relationship Id="rId3" Type="http://schemas.openxmlformats.org/officeDocument/2006/relationships/image" Target="../media/image99.png"/><Relationship Id="rId4" Type="http://schemas.openxmlformats.org/officeDocument/2006/relationships/image" Target="../media/image100.jpeg"/><Relationship Id="rId5" Type="http://schemas.openxmlformats.org/officeDocument/2006/relationships/image" Target="../media/image101.png"/><Relationship Id="rId6" Type="http://schemas.openxmlformats.org/officeDocument/2006/relationships/image" Target="../media/image102.jpeg"/><Relationship Id="rId7" Type="http://schemas.openxmlformats.org/officeDocument/2006/relationships/image" Target="../media/image103.png"/><Relationship Id="rId8" Type="http://schemas.openxmlformats.org/officeDocument/2006/relationships/image" Target="../media/image104.png"/><Relationship Id="rId9" Type="http://schemas.openxmlformats.org/officeDocument/2006/relationships/image" Target="../media/image105.jpeg"/><Relationship Id="rId10" Type="http://schemas.openxmlformats.org/officeDocument/2006/relationships/image" Target="../media/image106.jpeg"/><Relationship Id="rId11" Type="http://schemas.openxmlformats.org/officeDocument/2006/relationships/slideLayout" Target="../slideLayouts/slideLayout1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png"/><Relationship Id="rId3" Type="http://schemas.openxmlformats.org/officeDocument/2006/relationships/image" Target="../media/image9.jpeg"/><Relationship Id="rId4" Type="http://schemas.openxmlformats.org/officeDocument/2006/relationships/image" Target="../media/image10.png"/><Relationship Id="rId5" Type="http://schemas.openxmlformats.org/officeDocument/2006/relationships/image" Target="../media/image11.jpe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4.jpeg"/><Relationship Id="rId9" Type="http://schemas.openxmlformats.org/officeDocument/2006/relationships/image" Target="../media/image15.jpeg"/><Relationship Id="rId10" Type="http://schemas.openxmlformats.org/officeDocument/2006/relationships/image" Target="../media/image16.gif"/><Relationship Id="rId11" Type="http://schemas.openxmlformats.org/officeDocument/2006/relationships/image" Target="../media/image17.png"/><Relationship Id="rId12" Type="http://schemas.openxmlformats.org/officeDocument/2006/relationships/slideLayout" Target="../slideLayouts/slideLayout15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107.png"/><Relationship Id="rId2" Type="http://schemas.openxmlformats.org/officeDocument/2006/relationships/image" Target="../media/image108.png"/><Relationship Id="rId3" Type="http://schemas.openxmlformats.org/officeDocument/2006/relationships/image" Target="../media/image109.png"/><Relationship Id="rId4" Type="http://schemas.openxmlformats.org/officeDocument/2006/relationships/image" Target="../media/image110.png"/><Relationship Id="rId5" Type="http://schemas.openxmlformats.org/officeDocument/2006/relationships/image" Target="../media/image111.png"/><Relationship Id="rId6" Type="http://schemas.openxmlformats.org/officeDocument/2006/relationships/image" Target="../media/image112.png"/><Relationship Id="rId7" Type="http://schemas.openxmlformats.org/officeDocument/2006/relationships/image" Target="../media/image113.png"/><Relationship Id="rId8" Type="http://schemas.openxmlformats.org/officeDocument/2006/relationships/image" Target="../media/image114.png"/><Relationship Id="rId9" Type="http://schemas.openxmlformats.org/officeDocument/2006/relationships/image" Target="../media/image115.png"/><Relationship Id="rId10" Type="http://schemas.openxmlformats.org/officeDocument/2006/relationships/image" Target="../media/image116.jpeg"/><Relationship Id="rId11" Type="http://schemas.openxmlformats.org/officeDocument/2006/relationships/image" Target="../media/image117.png"/><Relationship Id="rId12" Type="http://schemas.openxmlformats.org/officeDocument/2006/relationships/image" Target="../media/image118.png"/><Relationship Id="rId13" Type="http://schemas.openxmlformats.org/officeDocument/2006/relationships/image" Target="../media/image119.png"/><Relationship Id="rId14" Type="http://schemas.openxmlformats.org/officeDocument/2006/relationships/image" Target="../media/image120.png"/><Relationship Id="rId15" Type="http://schemas.openxmlformats.org/officeDocument/2006/relationships/image" Target="../media/image121.png"/><Relationship Id="rId16" Type="http://schemas.openxmlformats.org/officeDocument/2006/relationships/image" Target="../media/image122.png"/><Relationship Id="rId17" Type="http://schemas.openxmlformats.org/officeDocument/2006/relationships/image" Target="../media/image123.png"/><Relationship Id="rId18" Type="http://schemas.openxmlformats.org/officeDocument/2006/relationships/image" Target="../media/image124.png"/><Relationship Id="rId19" Type="http://schemas.openxmlformats.org/officeDocument/2006/relationships/image" Target="../media/image125.png"/><Relationship Id="rId20" Type="http://schemas.openxmlformats.org/officeDocument/2006/relationships/image" Target="../media/image126.png"/><Relationship Id="rId21" Type="http://schemas.openxmlformats.org/officeDocument/2006/relationships/image" Target="../media/image127.png"/><Relationship Id="rId22" Type="http://schemas.openxmlformats.org/officeDocument/2006/relationships/image" Target="../media/image128.png"/><Relationship Id="rId23" Type="http://schemas.openxmlformats.org/officeDocument/2006/relationships/image" Target="../media/image129.png"/><Relationship Id="rId24" Type="http://schemas.openxmlformats.org/officeDocument/2006/relationships/image" Target="../media/image130.png"/><Relationship Id="rId25" Type="http://schemas.openxmlformats.org/officeDocument/2006/relationships/image" Target="../media/image131.png"/><Relationship Id="rId26" Type="http://schemas.openxmlformats.org/officeDocument/2006/relationships/image" Target="../media/image132.png"/><Relationship Id="rId27" Type="http://schemas.openxmlformats.org/officeDocument/2006/relationships/image" Target="../media/image133.png"/><Relationship Id="rId28" Type="http://schemas.openxmlformats.org/officeDocument/2006/relationships/slideLayout" Target="../slideLayouts/slideLayout15.xml"/><Relationship Id="rId29" Type="http://schemas.openxmlformats.org/officeDocument/2006/relationships/notesSlide" Target="../notesSlides/notesSlide20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134.png"/><Relationship Id="rId2" Type="http://schemas.openxmlformats.org/officeDocument/2006/relationships/image" Target="../media/image135.png"/><Relationship Id="rId3" Type="http://schemas.openxmlformats.org/officeDocument/2006/relationships/image" Target="../media/image136.png"/><Relationship Id="rId4" Type="http://schemas.openxmlformats.org/officeDocument/2006/relationships/image" Target="../media/image137.png"/><Relationship Id="rId5" Type="http://schemas.openxmlformats.org/officeDocument/2006/relationships/image" Target="../media/image138.png"/><Relationship Id="rId6" Type="http://schemas.openxmlformats.org/officeDocument/2006/relationships/image" Target="../media/image139.png"/><Relationship Id="rId7" Type="http://schemas.openxmlformats.org/officeDocument/2006/relationships/image" Target="../media/image140.png"/><Relationship Id="rId8" Type="http://schemas.openxmlformats.org/officeDocument/2006/relationships/image" Target="../media/image141.png"/><Relationship Id="rId9" Type="http://schemas.openxmlformats.org/officeDocument/2006/relationships/image" Target="../media/image142.png"/><Relationship Id="rId10" Type="http://schemas.openxmlformats.org/officeDocument/2006/relationships/slideLayout" Target="../slideLayouts/slideLayout15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143.png"/><Relationship Id="rId2" Type="http://schemas.openxmlformats.org/officeDocument/2006/relationships/image" Target="../media/image144.png"/><Relationship Id="rId3" Type="http://schemas.openxmlformats.org/officeDocument/2006/relationships/image" Target="../media/image145.png"/><Relationship Id="rId4" Type="http://schemas.openxmlformats.org/officeDocument/2006/relationships/image" Target="../media/image146.png"/><Relationship Id="rId5" Type="http://schemas.openxmlformats.org/officeDocument/2006/relationships/image" Target="../media/image147.png"/><Relationship Id="rId6" Type="http://schemas.openxmlformats.org/officeDocument/2006/relationships/image" Target="../media/image148.png"/><Relationship Id="rId7" Type="http://schemas.openxmlformats.org/officeDocument/2006/relationships/image" Target="../media/image149.png"/><Relationship Id="rId8" Type="http://schemas.openxmlformats.org/officeDocument/2006/relationships/image" Target="../media/image150.png"/><Relationship Id="rId9" Type="http://schemas.openxmlformats.org/officeDocument/2006/relationships/image" Target="../media/image151.png"/><Relationship Id="rId10" Type="http://schemas.openxmlformats.org/officeDocument/2006/relationships/slideLayout" Target="../slideLayouts/slideLayout15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152.png"/><Relationship Id="rId2" Type="http://schemas.openxmlformats.org/officeDocument/2006/relationships/image" Target="../media/image153.png"/><Relationship Id="rId3" Type="http://schemas.openxmlformats.org/officeDocument/2006/relationships/image" Target="../media/image154.png"/><Relationship Id="rId4" Type="http://schemas.openxmlformats.org/officeDocument/2006/relationships/image" Target="../media/image155.png"/><Relationship Id="rId5" Type="http://schemas.openxmlformats.org/officeDocument/2006/relationships/image" Target="../media/image156.png"/><Relationship Id="rId6" Type="http://schemas.openxmlformats.org/officeDocument/2006/relationships/image" Target="../media/image157.png"/><Relationship Id="rId7" Type="http://schemas.openxmlformats.org/officeDocument/2006/relationships/image" Target="../media/image158.png"/><Relationship Id="rId8" Type="http://schemas.openxmlformats.org/officeDocument/2006/relationships/image" Target="../media/image159.png"/><Relationship Id="rId9" Type="http://schemas.openxmlformats.org/officeDocument/2006/relationships/image" Target="../media/image160.png"/><Relationship Id="rId10" Type="http://schemas.openxmlformats.org/officeDocument/2006/relationships/image" Target="../media/image161.jpeg"/><Relationship Id="rId11" Type="http://schemas.openxmlformats.org/officeDocument/2006/relationships/slideLayout" Target="../slideLayouts/slideLayout15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162.gif"/><Relationship Id="rId2" Type="http://schemas.openxmlformats.org/officeDocument/2006/relationships/image" Target="../media/image163.gif"/><Relationship Id="rId3" Type="http://schemas.openxmlformats.org/officeDocument/2006/relationships/image" Target="../media/image164.gif"/><Relationship Id="rId4" Type="http://schemas.openxmlformats.org/officeDocument/2006/relationships/image" Target="../media/image165.png"/><Relationship Id="rId5" Type="http://schemas.openxmlformats.org/officeDocument/2006/relationships/slideLayout" Target="../slideLayouts/slideLayout15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166.png"/><Relationship Id="rId2" Type="http://schemas.openxmlformats.org/officeDocument/2006/relationships/image" Target="../media/image167.png"/><Relationship Id="rId3" Type="http://schemas.openxmlformats.org/officeDocument/2006/relationships/image" Target="../media/image168.png"/><Relationship Id="rId4" Type="http://schemas.openxmlformats.org/officeDocument/2006/relationships/image" Target="../media/image169.png"/><Relationship Id="rId5" Type="http://schemas.openxmlformats.org/officeDocument/2006/relationships/image" Target="../media/image170.png"/><Relationship Id="rId6" Type="http://schemas.openxmlformats.org/officeDocument/2006/relationships/image" Target="../media/image171.png"/><Relationship Id="rId7" Type="http://schemas.openxmlformats.org/officeDocument/2006/relationships/image" Target="../media/image172.png"/><Relationship Id="rId8" Type="http://schemas.openxmlformats.org/officeDocument/2006/relationships/image" Target="../media/image173.png"/><Relationship Id="rId9" Type="http://schemas.openxmlformats.org/officeDocument/2006/relationships/image" Target="../media/image174.png"/><Relationship Id="rId10" Type="http://schemas.openxmlformats.org/officeDocument/2006/relationships/image" Target="../media/image175.jpeg"/><Relationship Id="rId11" Type="http://schemas.openxmlformats.org/officeDocument/2006/relationships/image" Target="../media/image176.png"/><Relationship Id="rId12" Type="http://schemas.openxmlformats.org/officeDocument/2006/relationships/image" Target="../media/image177.png"/><Relationship Id="rId13" Type="http://schemas.openxmlformats.org/officeDocument/2006/relationships/image" Target="../media/image178.png"/><Relationship Id="rId14" Type="http://schemas.openxmlformats.org/officeDocument/2006/relationships/image" Target="../media/image179.png"/><Relationship Id="rId15" Type="http://schemas.openxmlformats.org/officeDocument/2006/relationships/image" Target="../media/image180.png"/><Relationship Id="rId16" Type="http://schemas.openxmlformats.org/officeDocument/2006/relationships/image" Target="../media/image181.png"/><Relationship Id="rId17" Type="http://schemas.openxmlformats.org/officeDocument/2006/relationships/image" Target="../media/image182.png"/><Relationship Id="rId18" Type="http://schemas.openxmlformats.org/officeDocument/2006/relationships/image" Target="../media/image183.png"/><Relationship Id="rId19" Type="http://schemas.openxmlformats.org/officeDocument/2006/relationships/image" Target="../media/image184.png"/><Relationship Id="rId20" Type="http://schemas.openxmlformats.org/officeDocument/2006/relationships/image" Target="../media/image185.png"/><Relationship Id="rId21" Type="http://schemas.openxmlformats.org/officeDocument/2006/relationships/image" Target="../media/image186.png"/><Relationship Id="rId22" Type="http://schemas.openxmlformats.org/officeDocument/2006/relationships/image" Target="../media/image187.png"/><Relationship Id="rId23" Type="http://schemas.openxmlformats.org/officeDocument/2006/relationships/image" Target="../media/image188.png"/><Relationship Id="rId24" Type="http://schemas.openxmlformats.org/officeDocument/2006/relationships/image" Target="../media/image189.png"/><Relationship Id="rId25" Type="http://schemas.openxmlformats.org/officeDocument/2006/relationships/image" Target="../media/image190.png"/><Relationship Id="rId26" Type="http://schemas.openxmlformats.org/officeDocument/2006/relationships/image" Target="../media/image191.png"/><Relationship Id="rId27" Type="http://schemas.openxmlformats.org/officeDocument/2006/relationships/image" Target="../media/image192.png"/><Relationship Id="rId28" Type="http://schemas.openxmlformats.org/officeDocument/2006/relationships/slideLayout" Target="../slideLayouts/slideLayout15.xml"/><Relationship Id="rId29" Type="http://schemas.openxmlformats.org/officeDocument/2006/relationships/notesSlide" Target="../notesSlides/notesSlide25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193.png"/><Relationship Id="rId2" Type="http://schemas.openxmlformats.org/officeDocument/2006/relationships/image" Target="../media/image194.png"/><Relationship Id="rId3" Type="http://schemas.openxmlformats.org/officeDocument/2006/relationships/image" Target="../media/image195.png"/><Relationship Id="rId4" Type="http://schemas.openxmlformats.org/officeDocument/2006/relationships/image" Target="../media/image196.png"/><Relationship Id="rId5" Type="http://schemas.openxmlformats.org/officeDocument/2006/relationships/image" Target="../media/image197.png"/><Relationship Id="rId6" Type="http://schemas.openxmlformats.org/officeDocument/2006/relationships/image" Target="../media/image198.png"/><Relationship Id="rId7" Type="http://schemas.openxmlformats.org/officeDocument/2006/relationships/image" Target="../media/image199.png"/><Relationship Id="rId8" Type="http://schemas.openxmlformats.org/officeDocument/2006/relationships/image" Target="../media/image200.png"/><Relationship Id="rId9" Type="http://schemas.openxmlformats.org/officeDocument/2006/relationships/image" Target="../media/image201.png"/><Relationship Id="rId10" Type="http://schemas.openxmlformats.org/officeDocument/2006/relationships/image" Target="../media/image202.jpeg"/><Relationship Id="rId11" Type="http://schemas.openxmlformats.org/officeDocument/2006/relationships/image" Target="../media/image203.jpeg"/><Relationship Id="rId12" Type="http://schemas.openxmlformats.org/officeDocument/2006/relationships/image" Target="../media/image204.jpeg"/><Relationship Id="rId13" Type="http://schemas.openxmlformats.org/officeDocument/2006/relationships/image" Target="../media/image205.jpeg"/><Relationship Id="rId14" Type="http://schemas.openxmlformats.org/officeDocument/2006/relationships/image" Target="../media/image206.png"/><Relationship Id="rId15" Type="http://schemas.openxmlformats.org/officeDocument/2006/relationships/image" Target="../media/image207.png"/><Relationship Id="rId16" Type="http://schemas.openxmlformats.org/officeDocument/2006/relationships/slideLayout" Target="../slideLayouts/slideLayout15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208.png"/><Relationship Id="rId2" Type="http://schemas.openxmlformats.org/officeDocument/2006/relationships/image" Target="../media/image209.png"/><Relationship Id="rId3" Type="http://schemas.openxmlformats.org/officeDocument/2006/relationships/image" Target="../media/image210.png"/><Relationship Id="rId4" Type="http://schemas.openxmlformats.org/officeDocument/2006/relationships/image" Target="../media/image211.png"/><Relationship Id="rId5" Type="http://schemas.openxmlformats.org/officeDocument/2006/relationships/image" Target="../media/image212.png"/><Relationship Id="rId6" Type="http://schemas.openxmlformats.org/officeDocument/2006/relationships/image" Target="../media/image213.png"/><Relationship Id="rId7" Type="http://schemas.openxmlformats.org/officeDocument/2006/relationships/image" Target="../media/image214.png"/><Relationship Id="rId8" Type="http://schemas.openxmlformats.org/officeDocument/2006/relationships/image" Target="../media/image215.png"/><Relationship Id="rId9" Type="http://schemas.openxmlformats.org/officeDocument/2006/relationships/image" Target="../media/image216.png"/><Relationship Id="rId10" Type="http://schemas.openxmlformats.org/officeDocument/2006/relationships/image" Target="../media/image217.jpeg"/><Relationship Id="rId11" Type="http://schemas.openxmlformats.org/officeDocument/2006/relationships/image" Target="../media/image218.png"/><Relationship Id="rId12" Type="http://schemas.openxmlformats.org/officeDocument/2006/relationships/image" Target="../media/image219.png"/><Relationship Id="rId13" Type="http://schemas.openxmlformats.org/officeDocument/2006/relationships/image" Target="../media/image220.png"/><Relationship Id="rId14" Type="http://schemas.openxmlformats.org/officeDocument/2006/relationships/image" Target="../media/image221.png"/><Relationship Id="rId15" Type="http://schemas.openxmlformats.org/officeDocument/2006/relationships/image" Target="../media/image222.png"/><Relationship Id="rId16" Type="http://schemas.openxmlformats.org/officeDocument/2006/relationships/image" Target="../media/image223.png"/><Relationship Id="rId17" Type="http://schemas.openxmlformats.org/officeDocument/2006/relationships/image" Target="../media/image224.png"/><Relationship Id="rId18" Type="http://schemas.openxmlformats.org/officeDocument/2006/relationships/image" Target="../media/image225.png"/><Relationship Id="rId19" Type="http://schemas.openxmlformats.org/officeDocument/2006/relationships/image" Target="../media/image226.png"/><Relationship Id="rId20" Type="http://schemas.openxmlformats.org/officeDocument/2006/relationships/image" Target="../media/image227.png"/><Relationship Id="rId21" Type="http://schemas.openxmlformats.org/officeDocument/2006/relationships/image" Target="../media/image228.png"/><Relationship Id="rId22" Type="http://schemas.openxmlformats.org/officeDocument/2006/relationships/image" Target="../media/image229.png"/><Relationship Id="rId23" Type="http://schemas.openxmlformats.org/officeDocument/2006/relationships/image" Target="../media/image230.png"/><Relationship Id="rId24" Type="http://schemas.openxmlformats.org/officeDocument/2006/relationships/image" Target="../media/image231.png"/><Relationship Id="rId25" Type="http://schemas.openxmlformats.org/officeDocument/2006/relationships/image" Target="../media/image232.png"/><Relationship Id="rId26" Type="http://schemas.openxmlformats.org/officeDocument/2006/relationships/image" Target="../media/image233.png"/><Relationship Id="rId27" Type="http://schemas.openxmlformats.org/officeDocument/2006/relationships/image" Target="../media/image234.png"/><Relationship Id="rId28" Type="http://schemas.openxmlformats.org/officeDocument/2006/relationships/slideLayout" Target="../slideLayouts/slideLayout15.xml"/><Relationship Id="rId29" Type="http://schemas.openxmlformats.org/officeDocument/2006/relationships/notesSlide" Target="../notesSlides/notesSlide27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235.png"/><Relationship Id="rId2" Type="http://schemas.openxmlformats.org/officeDocument/2006/relationships/image" Target="../media/image236.png"/><Relationship Id="rId3" Type="http://schemas.openxmlformats.org/officeDocument/2006/relationships/image" Target="../media/image237.png"/><Relationship Id="rId4" Type="http://schemas.openxmlformats.org/officeDocument/2006/relationships/image" Target="../media/image238.png"/><Relationship Id="rId5" Type="http://schemas.openxmlformats.org/officeDocument/2006/relationships/image" Target="../media/image239.png"/><Relationship Id="rId6" Type="http://schemas.openxmlformats.org/officeDocument/2006/relationships/slideLayout" Target="../slideLayouts/slideLayout1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png"/><Relationship Id="rId3" Type="http://schemas.openxmlformats.org/officeDocument/2006/relationships/slideLayout" Target="../slideLayouts/slideLayout1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png"/><Relationship Id="rId3" Type="http://schemas.openxmlformats.org/officeDocument/2006/relationships/image" Target="../media/image22.gif"/><Relationship Id="rId4" Type="http://schemas.openxmlformats.org/officeDocument/2006/relationships/image" Target="../media/image23.gif"/><Relationship Id="rId5" Type="http://schemas.openxmlformats.org/officeDocument/2006/relationships/image" Target="../media/image24.gif"/><Relationship Id="rId6" Type="http://schemas.openxmlformats.org/officeDocument/2006/relationships/slideLayout" Target="../slideLayouts/slideLayout1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25.jpeg"/><Relationship Id="rId2" Type="http://schemas.openxmlformats.org/officeDocument/2006/relationships/image" Target="../media/image26.jpeg"/><Relationship Id="rId3" Type="http://schemas.openxmlformats.org/officeDocument/2006/relationships/image" Target="../media/image27.jpeg"/><Relationship Id="rId4" Type="http://schemas.openxmlformats.org/officeDocument/2006/relationships/slideLayout" Target="../slideLayouts/slideLayout1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28.jpeg"/><Relationship Id="rId2" Type="http://schemas.openxmlformats.org/officeDocument/2006/relationships/image" Target="../media/image29.png"/><Relationship Id="rId3" Type="http://schemas.openxmlformats.org/officeDocument/2006/relationships/image" Target="../media/image30.jpeg"/><Relationship Id="rId4" Type="http://schemas.openxmlformats.org/officeDocument/2006/relationships/image" Target="../media/image31.jpeg"/><Relationship Id="rId5" Type="http://schemas.openxmlformats.org/officeDocument/2006/relationships/image" Target="../media/image32.png"/><Relationship Id="rId6" Type="http://schemas.openxmlformats.org/officeDocument/2006/relationships/image" Target="../media/image33.jpeg"/><Relationship Id="rId7" Type="http://schemas.openxmlformats.org/officeDocument/2006/relationships/slideLayout" Target="../slideLayouts/slideLayout1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image" Target="../media/image36.jpeg"/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6" Type="http://schemas.openxmlformats.org/officeDocument/2006/relationships/image" Target="../media/image40.png"/><Relationship Id="rId7" Type="http://schemas.openxmlformats.org/officeDocument/2006/relationships/image" Target="../media/image41.png"/><Relationship Id="rId8" Type="http://schemas.openxmlformats.org/officeDocument/2006/relationships/image" Target="../media/image42.png"/><Relationship Id="rId9" Type="http://schemas.openxmlformats.org/officeDocument/2006/relationships/image" Target="../media/image43.png"/><Relationship Id="rId10" Type="http://schemas.openxmlformats.org/officeDocument/2006/relationships/image" Target="../media/image44.png"/><Relationship Id="rId11" Type="http://schemas.openxmlformats.org/officeDocument/2006/relationships/image" Target="../media/image45.png"/><Relationship Id="rId12" Type="http://schemas.openxmlformats.org/officeDocument/2006/relationships/image" Target="../media/image46.png"/><Relationship Id="rId13" Type="http://schemas.openxmlformats.org/officeDocument/2006/relationships/image" Target="../media/image47.png"/><Relationship Id="rId14" Type="http://schemas.openxmlformats.org/officeDocument/2006/relationships/image" Target="../media/image48.png"/><Relationship Id="rId15" Type="http://schemas.openxmlformats.org/officeDocument/2006/relationships/image" Target="../media/image49.png"/><Relationship Id="rId16" Type="http://schemas.openxmlformats.org/officeDocument/2006/relationships/image" Target="../media/image50.png"/><Relationship Id="rId17" Type="http://schemas.openxmlformats.org/officeDocument/2006/relationships/slideLayout" Target="../slideLayouts/slideLayout17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51.png"/><Relationship Id="rId2" Type="http://schemas.openxmlformats.org/officeDocument/2006/relationships/slideLayout" Target="../slideLayouts/slideLayout1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extShape 1"/>
          <p:cNvSpPr txBox="1"/>
          <p:nvPr/>
        </p:nvSpPr>
        <p:spPr>
          <a:xfrm>
            <a:off x="504000" y="301320"/>
            <a:ext cx="9068760" cy="6284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4850">
                <a:latin typeface="Arial"/>
              </a:rPr>
              <a:t>HUBzero Platform Features</a:t>
            </a:r>
            <a:r>
              <a:rPr lang="en-US" sz="4850">
                <a:latin typeface="Arial"/>
              </a:rPr>
              <a:t>
</a:t>
            </a:r>
            <a:r>
              <a:rPr lang="en-US" sz="4850">
                <a:latin typeface="Arial"/>
              </a:rPr>
              <a:t>
</a:t>
            </a:r>
            <a:r>
              <a:rPr lang="en-US" sz="4850">
                <a:latin typeface="Arial"/>
              </a:rPr>
              <a:t>Demo of Capabilities for the TRADES Program</a:t>
            </a:r>
            <a:r>
              <a:rPr lang="en-US" sz="4850">
                <a:latin typeface="Arial"/>
              </a:rPr>
              <a:t>
</a:t>
            </a:r>
            <a:r>
              <a:rPr lang="en-US" sz="4850">
                <a:latin typeface="Arial"/>
              </a:rPr>
              <a:t>Oct. 12, 2016</a:t>
            </a:r>
            <a:r>
              <a:rPr lang="en-US" sz="4850">
                <a:latin typeface="Arial"/>
              </a:rPr>
              <a:t>
</a:t>
            </a:r>
            <a:r>
              <a:rPr lang="en-US" sz="4850">
                <a:latin typeface="Arial"/>
              </a:rPr>
              <a:t>
</a:t>
            </a:r>
            <a:r>
              <a:rPr lang="en-US" sz="4850">
                <a:latin typeface="Arial"/>
              </a:rPr>
              <a:t>Derrick Kearney</a:t>
            </a:r>
            <a:r>
              <a:rPr lang="en-US" sz="4850">
                <a:latin typeface="Arial"/>
              </a:rPr>
              <a:t>
</a:t>
            </a:r>
            <a:r>
              <a:rPr lang="en-US" sz="4850">
                <a:latin typeface="Arial"/>
              </a:rPr>
              <a:t>hubzero.org</a:t>
            </a:r>
            <a:endParaRPr/>
          </a:p>
        </p:txBody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TextShape 1"/>
          <p:cNvSpPr txBox="1"/>
          <p:nvPr/>
        </p:nvSpPr>
        <p:spPr>
          <a:xfrm>
            <a:off x="504000" y="285120"/>
            <a:ext cx="7725600" cy="690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3200">
                <a:latin typeface="Arial"/>
              </a:rPr>
              <a:t>CNTbands</a:t>
            </a:r>
            <a:endParaRPr/>
          </a:p>
        </p:txBody>
      </p:sp>
      <p:sp>
        <p:nvSpPr>
          <p:cNvPr id="344" name="TextShape 2"/>
          <p:cNvSpPr txBox="1"/>
          <p:nvPr/>
        </p:nvSpPr>
        <p:spPr>
          <a:xfrm>
            <a:off x="492840" y="5740560"/>
            <a:ext cx="5757120" cy="1716120"/>
          </a:xfrm>
          <a:prstGeom prst="rect">
            <a:avLst/>
          </a:prstGeom>
        </p:spPr>
        <p:txBody>
          <a:bodyPr lIns="90000" rIns="90000" tIns="45000" bIns="45000"/>
          <a:p>
            <a:r>
              <a:rPr b="1" lang="en-US" sz="2200">
                <a:latin typeface="Arial"/>
              </a:rPr>
              <a:t>CNTbands</a:t>
            </a:r>
            <a:endParaRPr/>
          </a:p>
          <a:p>
            <a:r>
              <a:rPr lang="en-US">
                <a:latin typeface="Arial"/>
              </a:rPr>
              <a:t>Science Domain: Nanoelectronics</a:t>
            </a:r>
            <a:endParaRPr/>
          </a:p>
          <a:p>
            <a:r>
              <a:rPr lang="en-US">
                <a:latin typeface="Arial"/>
              </a:rPr>
              <a:t>Scientists: Lundstrom et al. (Purdue) </a:t>
            </a:r>
            <a:endParaRPr/>
          </a:p>
          <a:p>
            <a:r>
              <a:rPr lang="en-US">
                <a:latin typeface="Arial"/>
              </a:rPr>
              <a:t>https://nanohub.org/resources/cntbands-ext</a:t>
            </a:r>
            <a:endParaRPr/>
          </a:p>
        </p:txBody>
      </p:sp>
      <p:pic>
        <p:nvPicPr>
          <p:cNvPr id="345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247680" y="1188720"/>
            <a:ext cx="2769840" cy="1920240"/>
          </a:xfrm>
          <a:prstGeom prst="rect">
            <a:avLst/>
          </a:prstGeom>
          <a:ln>
            <a:noFill/>
          </a:ln>
        </p:spPr>
      </p:pic>
      <p:pic>
        <p:nvPicPr>
          <p:cNvPr id="346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2913480" y="1231200"/>
            <a:ext cx="4140000" cy="5986440"/>
          </a:xfrm>
          <a:prstGeom prst="rect">
            <a:avLst/>
          </a:prstGeom>
          <a:ln>
            <a:noFill/>
          </a:ln>
        </p:spPr>
      </p:pic>
      <p:pic>
        <p:nvPicPr>
          <p:cNvPr id="347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7309800" y="1073160"/>
            <a:ext cx="2482200" cy="1455120"/>
          </a:xfrm>
          <a:prstGeom prst="rect">
            <a:avLst/>
          </a:prstGeom>
          <a:ln>
            <a:noFill/>
          </a:ln>
        </p:spPr>
      </p:pic>
      <p:pic>
        <p:nvPicPr>
          <p:cNvPr id="348" name="" descr=""/>
          <p:cNvPicPr/>
          <p:nvPr/>
        </p:nvPicPr>
        <p:blipFill>
          <a:blip r:embed="rId4"/>
          <a:stretch>
            <a:fillRect/>
          </a:stretch>
        </p:blipFill>
        <p:spPr>
          <a:xfrm>
            <a:off x="7309440" y="2625480"/>
            <a:ext cx="2482560" cy="1478520"/>
          </a:xfrm>
          <a:prstGeom prst="rect">
            <a:avLst/>
          </a:prstGeom>
          <a:ln>
            <a:noFill/>
          </a:ln>
        </p:spPr>
      </p:pic>
      <p:pic>
        <p:nvPicPr>
          <p:cNvPr id="349" name="" descr=""/>
          <p:cNvPicPr/>
          <p:nvPr/>
        </p:nvPicPr>
        <p:blipFill>
          <a:blip r:embed="rId5"/>
          <a:stretch>
            <a:fillRect/>
          </a:stretch>
        </p:blipFill>
        <p:spPr>
          <a:xfrm>
            <a:off x="7309800" y="4208760"/>
            <a:ext cx="2482560" cy="1478520"/>
          </a:xfrm>
          <a:prstGeom prst="rect">
            <a:avLst/>
          </a:prstGeom>
          <a:ln>
            <a:noFill/>
          </a:ln>
        </p:spPr>
      </p:pic>
      <p:sp>
        <p:nvSpPr>
          <p:cNvPr id="350" name="Line 3"/>
          <p:cNvSpPr/>
          <p:nvPr/>
        </p:nvSpPr>
        <p:spPr>
          <a:xfrm>
            <a:off x="2913480" y="1645920"/>
            <a:ext cx="835560" cy="0"/>
          </a:xfrm>
          <a:prstGeom prst="line">
            <a:avLst/>
          </a:prstGeom>
          <a:ln w="36720">
            <a:solidFill>
              <a:srgbClr val="ff0000"/>
            </a:solidFill>
            <a:round/>
            <a:tailEnd len="med" type="triangle" w="med"/>
          </a:ln>
        </p:spPr>
      </p:sp>
      <p:sp>
        <p:nvSpPr>
          <p:cNvPr id="351" name="Line 4"/>
          <p:cNvSpPr/>
          <p:nvPr/>
        </p:nvSpPr>
        <p:spPr>
          <a:xfrm flipV="1">
            <a:off x="6583680" y="3383280"/>
            <a:ext cx="2002680" cy="3209760"/>
          </a:xfrm>
          <a:prstGeom prst="line">
            <a:avLst/>
          </a:prstGeom>
          <a:ln w="36720">
            <a:solidFill>
              <a:srgbClr val="ff0000"/>
            </a:solidFill>
            <a:round/>
            <a:tailEnd len="med" type="triangle" w="med"/>
          </a:ln>
        </p:spPr>
      </p:sp>
      <p:sp>
        <p:nvSpPr>
          <p:cNvPr id="352" name="Line 5"/>
          <p:cNvSpPr/>
          <p:nvPr/>
        </p:nvSpPr>
        <p:spPr>
          <a:xfrm flipV="1">
            <a:off x="6574680" y="4937760"/>
            <a:ext cx="2020680" cy="1655280"/>
          </a:xfrm>
          <a:prstGeom prst="line">
            <a:avLst/>
          </a:prstGeom>
          <a:ln w="36720">
            <a:solidFill>
              <a:srgbClr val="ff0000"/>
            </a:solidFill>
            <a:round/>
            <a:tailEnd len="med" type="triangle" w="med"/>
          </a:ln>
        </p:spPr>
      </p:sp>
      <p:sp>
        <p:nvSpPr>
          <p:cNvPr id="353" name="CustomShape 6"/>
          <p:cNvSpPr/>
          <p:nvPr/>
        </p:nvSpPr>
        <p:spPr>
          <a:xfrm>
            <a:off x="3774240" y="1412640"/>
            <a:ext cx="731520" cy="441360"/>
          </a:xfrm>
          <a:prstGeom prst="rect">
            <a:avLst/>
          </a:prstGeom>
          <a:noFill/>
          <a:ln w="54720">
            <a:solidFill>
              <a:srgbClr val="ff3333"/>
            </a:solidFill>
            <a:round/>
          </a:ln>
        </p:spPr>
      </p:sp>
      <p:sp>
        <p:nvSpPr>
          <p:cNvPr id="354" name="CustomShape 7"/>
          <p:cNvSpPr/>
          <p:nvPr/>
        </p:nvSpPr>
        <p:spPr>
          <a:xfrm>
            <a:off x="4256640" y="2103120"/>
            <a:ext cx="731520" cy="441360"/>
          </a:xfrm>
          <a:prstGeom prst="rect">
            <a:avLst/>
          </a:prstGeom>
          <a:noFill/>
          <a:ln w="54720">
            <a:solidFill>
              <a:srgbClr val="ff3333"/>
            </a:solidFill>
            <a:round/>
          </a:ln>
        </p:spPr>
      </p:sp>
      <p:sp>
        <p:nvSpPr>
          <p:cNvPr id="355" name="CustomShape 8"/>
          <p:cNvSpPr/>
          <p:nvPr/>
        </p:nvSpPr>
        <p:spPr>
          <a:xfrm>
            <a:off x="4572000" y="2796840"/>
            <a:ext cx="731520" cy="441360"/>
          </a:xfrm>
          <a:prstGeom prst="rect">
            <a:avLst/>
          </a:prstGeom>
          <a:noFill/>
          <a:ln w="54720">
            <a:solidFill>
              <a:srgbClr val="ff3333"/>
            </a:solidFill>
            <a:round/>
          </a:ln>
        </p:spPr>
      </p:sp>
      <p:sp>
        <p:nvSpPr>
          <p:cNvPr id="356" name="CustomShape 9"/>
          <p:cNvSpPr/>
          <p:nvPr/>
        </p:nvSpPr>
        <p:spPr>
          <a:xfrm>
            <a:off x="4572000" y="3474720"/>
            <a:ext cx="731520" cy="441360"/>
          </a:xfrm>
          <a:prstGeom prst="rect">
            <a:avLst/>
          </a:prstGeom>
          <a:noFill/>
          <a:ln w="54720">
            <a:solidFill>
              <a:srgbClr val="ff3333"/>
            </a:solidFill>
            <a:round/>
          </a:ln>
        </p:spPr>
      </p:sp>
      <p:sp>
        <p:nvSpPr>
          <p:cNvPr id="357" name="CustomShape 10"/>
          <p:cNvSpPr/>
          <p:nvPr/>
        </p:nvSpPr>
        <p:spPr>
          <a:xfrm>
            <a:off x="4572000" y="4155840"/>
            <a:ext cx="731520" cy="441360"/>
          </a:xfrm>
          <a:prstGeom prst="rect">
            <a:avLst/>
          </a:prstGeom>
          <a:noFill/>
          <a:ln w="54720">
            <a:solidFill>
              <a:srgbClr val="ff3333"/>
            </a:solidFill>
            <a:round/>
          </a:ln>
        </p:spPr>
      </p:sp>
      <p:sp>
        <p:nvSpPr>
          <p:cNvPr id="358" name="CustomShape 11"/>
          <p:cNvSpPr/>
          <p:nvPr/>
        </p:nvSpPr>
        <p:spPr>
          <a:xfrm>
            <a:off x="4572000" y="4833720"/>
            <a:ext cx="731520" cy="441360"/>
          </a:xfrm>
          <a:prstGeom prst="rect">
            <a:avLst/>
          </a:prstGeom>
          <a:noFill/>
          <a:ln w="54720">
            <a:solidFill>
              <a:srgbClr val="ff3333"/>
            </a:solidFill>
            <a:round/>
          </a:ln>
        </p:spPr>
      </p:sp>
      <p:sp>
        <p:nvSpPr>
          <p:cNvPr id="359" name="CustomShape 12"/>
          <p:cNvSpPr/>
          <p:nvPr/>
        </p:nvSpPr>
        <p:spPr>
          <a:xfrm>
            <a:off x="4114800" y="5448600"/>
            <a:ext cx="731520" cy="441360"/>
          </a:xfrm>
          <a:prstGeom prst="rect">
            <a:avLst/>
          </a:prstGeom>
          <a:noFill/>
          <a:ln w="54720">
            <a:solidFill>
              <a:srgbClr val="ff3333"/>
            </a:solidFill>
            <a:round/>
          </a:ln>
        </p:spPr>
      </p:sp>
      <p:sp>
        <p:nvSpPr>
          <p:cNvPr id="360" name="CustomShape 13"/>
          <p:cNvSpPr/>
          <p:nvPr/>
        </p:nvSpPr>
        <p:spPr>
          <a:xfrm>
            <a:off x="5486400" y="5669280"/>
            <a:ext cx="731520" cy="441360"/>
          </a:xfrm>
          <a:prstGeom prst="rect">
            <a:avLst/>
          </a:prstGeom>
          <a:noFill/>
          <a:ln w="54720">
            <a:solidFill>
              <a:srgbClr val="ff3333"/>
            </a:solidFill>
            <a:round/>
          </a:ln>
        </p:spPr>
      </p:sp>
      <p:sp>
        <p:nvSpPr>
          <p:cNvPr id="361" name="CustomShape 14"/>
          <p:cNvSpPr/>
          <p:nvPr/>
        </p:nvSpPr>
        <p:spPr>
          <a:xfrm>
            <a:off x="5486400" y="2118960"/>
            <a:ext cx="731520" cy="441360"/>
          </a:xfrm>
          <a:prstGeom prst="rect">
            <a:avLst/>
          </a:prstGeom>
          <a:noFill/>
          <a:ln w="54720">
            <a:solidFill>
              <a:srgbClr val="ff3333"/>
            </a:solidFill>
            <a:round/>
          </a:ln>
        </p:spPr>
      </p:sp>
      <p:sp>
        <p:nvSpPr>
          <p:cNvPr id="362" name="CustomShape 15"/>
          <p:cNvSpPr/>
          <p:nvPr/>
        </p:nvSpPr>
        <p:spPr>
          <a:xfrm>
            <a:off x="6113880" y="6583680"/>
            <a:ext cx="731520" cy="441360"/>
          </a:xfrm>
          <a:prstGeom prst="rect">
            <a:avLst/>
          </a:prstGeom>
          <a:noFill/>
          <a:ln w="54720">
            <a:solidFill>
              <a:srgbClr val="ff3333"/>
            </a:solidFill>
            <a:round/>
          </a:ln>
        </p:spPr>
      </p:sp>
      <p:sp>
        <p:nvSpPr>
          <p:cNvPr id="363" name="CustomShape 16"/>
          <p:cNvSpPr/>
          <p:nvPr/>
        </p:nvSpPr>
        <p:spPr>
          <a:xfrm>
            <a:off x="7309800" y="1073160"/>
            <a:ext cx="2482200" cy="145512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364" name="CustomShape 17"/>
          <p:cNvSpPr/>
          <p:nvPr/>
        </p:nvSpPr>
        <p:spPr>
          <a:xfrm>
            <a:off x="3108960" y="3632400"/>
            <a:ext cx="822960" cy="4572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</p:spTree>
  </p:cSld>
  <p:timing>
    <p:tnLst>
      <p:par>
        <p:cTn id="36" dur="indefinite" restart="never" nodeType="tmRoot">
          <p:childTnLst>
            <p:seq>
              <p:cTn id="37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5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909360" y="1579680"/>
            <a:ext cx="3137040" cy="4267080"/>
          </a:xfrm>
          <a:prstGeom prst="rect">
            <a:avLst/>
          </a:prstGeom>
          <a:ln>
            <a:noFill/>
          </a:ln>
        </p:spPr>
      </p:pic>
      <p:sp>
        <p:nvSpPr>
          <p:cNvPr id="366" name="CustomShape 1"/>
          <p:cNvSpPr/>
          <p:nvPr/>
        </p:nvSpPr>
        <p:spPr>
          <a:xfrm>
            <a:off x="3852720" y="1550880"/>
            <a:ext cx="838080" cy="358164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367" name="Line 2"/>
          <p:cNvSpPr/>
          <p:nvPr/>
        </p:nvSpPr>
        <p:spPr>
          <a:xfrm>
            <a:off x="6519600" y="1467000"/>
            <a:ext cx="1440" cy="4609800"/>
          </a:xfrm>
          <a:prstGeom prst="line">
            <a:avLst/>
          </a:prstGeom>
          <a:ln w="9360">
            <a:solidFill>
              <a:srgbClr val="c0c0c0"/>
            </a:solidFill>
            <a:custDash>
              <a:ds d="104000" sp="78000"/>
            </a:custDash>
            <a:miter/>
          </a:ln>
        </p:spPr>
      </p:sp>
      <p:sp>
        <p:nvSpPr>
          <p:cNvPr id="368" name="CustomShape 3"/>
          <p:cNvSpPr/>
          <p:nvPr/>
        </p:nvSpPr>
        <p:spPr>
          <a:xfrm>
            <a:off x="7596000" y="2371680"/>
            <a:ext cx="1257120" cy="27648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txBody>
          <a:bodyPr lIns="90000" rIns="90000" tIns="46800" bIns="46800"/>
          <a:p>
            <a:pPr algn="ctr">
              <a:buSzPct val="45000"/>
              <a:buFont typeface="StarSymbol"/>
              <a:buChar char=""/>
            </a:pPr>
            <a:r>
              <a:rPr lang="en-US" sz="1200">
                <a:latin typeface="Arial"/>
              </a:rPr>
              <a:t>Registered</a:t>
            </a:r>
            <a:endParaRPr/>
          </a:p>
        </p:txBody>
      </p:sp>
      <p:cxnSp>
        <p:nvCxnSpPr>
          <p:cNvPr id="369" name="Line 4"/>
          <p:cNvCxnSpPr/>
          <p:nvPr/>
        </p:nvCxnSpPr>
        <p:spPr>
          <a:xfrm>
            <a:off x="4681440" y="2077920"/>
            <a:ext cx="3543840" cy="294480"/>
          </a:xfrm>
          <a:prstGeom prst="bentConnector3">
            <a:avLst/>
          </a:prstGeom>
          <a:ln w="9360">
            <a:solidFill>
              <a:srgbClr val="000000"/>
            </a:solidFill>
            <a:miter/>
            <a:tailEnd len="med" type="triangle" w="med"/>
          </a:ln>
        </p:spPr>
      </p:cxnSp>
      <p:sp>
        <p:nvSpPr>
          <p:cNvPr id="370" name="CustomShape 5"/>
          <p:cNvSpPr/>
          <p:nvPr/>
        </p:nvSpPr>
        <p:spPr>
          <a:xfrm>
            <a:off x="4052520" y="2943360"/>
            <a:ext cx="1257480" cy="276480"/>
          </a:xfrm>
          <a:prstGeom prst="rect">
            <a:avLst/>
          </a:prstGeom>
          <a:noFill/>
          <a:ln w="9360">
            <a:solidFill>
              <a:srgbClr val="000000"/>
            </a:solidFill>
            <a:miter/>
          </a:ln>
        </p:spPr>
        <p:txBody>
          <a:bodyPr lIns="90000" rIns="90000" tIns="46800" bIns="46800"/>
          <a:p>
            <a:pPr algn="ctr">
              <a:buSzPct val="45000"/>
              <a:buFont typeface="StarSymbol"/>
              <a:buChar char=""/>
            </a:pPr>
            <a:r>
              <a:rPr lang="en-US" sz="1200">
                <a:latin typeface="Arial"/>
              </a:rPr>
              <a:t>Created</a:t>
            </a:r>
            <a:endParaRPr/>
          </a:p>
        </p:txBody>
      </p:sp>
      <p:cxnSp>
        <p:nvCxnSpPr>
          <p:cNvPr id="371" name="Line 6"/>
          <p:cNvCxnSpPr/>
          <p:nvPr/>
        </p:nvCxnSpPr>
        <p:spPr>
          <a:xfrm flipH="1">
            <a:off x="4678920" y="2649600"/>
            <a:ext cx="3547080" cy="294480"/>
          </a:xfrm>
          <a:prstGeom prst="bentConnector3">
            <a:avLst/>
          </a:prstGeom>
          <a:ln w="9360">
            <a:solidFill>
              <a:srgbClr val="000000"/>
            </a:solidFill>
            <a:miter/>
            <a:tailEnd len="med" type="triangle" w="med"/>
          </a:ln>
        </p:spPr>
      </p:cxnSp>
      <p:sp>
        <p:nvSpPr>
          <p:cNvPr id="372" name="CustomShape 7"/>
          <p:cNvSpPr/>
          <p:nvPr/>
        </p:nvSpPr>
        <p:spPr>
          <a:xfrm>
            <a:off x="7596000" y="3514680"/>
            <a:ext cx="1257120" cy="27648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txBody>
          <a:bodyPr lIns="90000" rIns="90000" tIns="46800" bIns="46800"/>
          <a:p>
            <a:pPr algn="ctr">
              <a:buSzPct val="45000"/>
              <a:buFont typeface="StarSymbol"/>
              <a:buChar char=""/>
            </a:pPr>
            <a:r>
              <a:rPr lang="en-US" sz="1200">
                <a:latin typeface="Arial"/>
              </a:rPr>
              <a:t>Uploaded</a:t>
            </a:r>
            <a:endParaRPr/>
          </a:p>
        </p:txBody>
      </p:sp>
      <p:cxnSp>
        <p:nvCxnSpPr>
          <p:cNvPr id="373" name="Line 8"/>
          <p:cNvCxnSpPr/>
          <p:nvPr/>
        </p:nvCxnSpPr>
        <p:spPr>
          <a:xfrm>
            <a:off x="4681440" y="3219480"/>
            <a:ext cx="3543840" cy="295560"/>
          </a:xfrm>
          <a:prstGeom prst="bentConnector3">
            <a:avLst/>
          </a:prstGeom>
          <a:ln w="9360">
            <a:solidFill>
              <a:srgbClr val="000000"/>
            </a:solidFill>
            <a:miter/>
            <a:tailEnd len="med" type="triangle" w="med"/>
          </a:ln>
        </p:spPr>
      </p:cxnSp>
      <p:sp>
        <p:nvSpPr>
          <p:cNvPr id="374" name="CustomShape 9"/>
          <p:cNvSpPr/>
          <p:nvPr/>
        </p:nvSpPr>
        <p:spPr>
          <a:xfrm>
            <a:off x="4052520" y="4086360"/>
            <a:ext cx="1257480" cy="276480"/>
          </a:xfrm>
          <a:prstGeom prst="rect">
            <a:avLst/>
          </a:prstGeom>
          <a:solidFill>
            <a:srgbClr val="ff0000"/>
          </a:solidFill>
          <a:ln w="9360">
            <a:solidFill>
              <a:srgbClr val="000000"/>
            </a:solidFill>
            <a:miter/>
          </a:ln>
        </p:spPr>
        <p:txBody>
          <a:bodyPr lIns="90000" rIns="90000" tIns="46800" bIns="46800"/>
          <a:p>
            <a:pPr algn="ctr">
              <a:buSzPct val="45000"/>
              <a:buFont typeface="StarSymbol"/>
              <a:buChar char=""/>
            </a:pPr>
            <a:r>
              <a:rPr lang="en-US" sz="1200">
                <a:latin typeface="Arial"/>
              </a:rPr>
              <a:t>Installed</a:t>
            </a:r>
            <a:endParaRPr/>
          </a:p>
        </p:txBody>
      </p:sp>
      <p:cxnSp>
        <p:nvCxnSpPr>
          <p:cNvPr id="375" name="Line 10"/>
          <p:cNvCxnSpPr/>
          <p:nvPr/>
        </p:nvCxnSpPr>
        <p:spPr>
          <a:xfrm flipH="1">
            <a:off x="4678920" y="3790440"/>
            <a:ext cx="3547080" cy="297720"/>
          </a:xfrm>
          <a:prstGeom prst="bentConnector3">
            <a:avLst/>
          </a:prstGeom>
          <a:ln w="9360">
            <a:solidFill>
              <a:srgbClr val="000000"/>
            </a:solidFill>
            <a:miter/>
            <a:tailEnd len="med" type="triangle" w="med"/>
          </a:ln>
        </p:spPr>
      </p:cxnSp>
      <p:sp>
        <p:nvSpPr>
          <p:cNvPr id="376" name="CustomShape 11"/>
          <p:cNvSpPr/>
          <p:nvPr/>
        </p:nvSpPr>
        <p:spPr>
          <a:xfrm>
            <a:off x="7596000" y="4086360"/>
            <a:ext cx="1257120" cy="27648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txBody>
          <a:bodyPr lIns="90000" rIns="90000" tIns="46800" bIns="46800"/>
          <a:p>
            <a:pPr algn="ctr">
              <a:buSzPct val="45000"/>
              <a:buFont typeface="StarSymbol"/>
              <a:buChar char=""/>
            </a:pPr>
            <a:r>
              <a:rPr lang="en-US" sz="1200">
                <a:latin typeface="Arial"/>
              </a:rPr>
              <a:t>Updated</a:t>
            </a:r>
            <a:endParaRPr/>
          </a:p>
        </p:txBody>
      </p:sp>
      <p:cxnSp>
        <p:nvCxnSpPr>
          <p:cNvPr id="377" name="Line 12"/>
          <p:cNvCxnSpPr/>
          <p:nvPr/>
        </p:nvCxnSpPr>
        <p:spPr>
          <a:xfrm>
            <a:off x="5310000" y="4223880"/>
            <a:ext cx="2286720" cy="2520"/>
          </a:xfrm>
          <a:prstGeom prst="straightConnector1">
            <a:avLst/>
          </a:prstGeom>
          <a:ln w="9360">
            <a:solidFill>
              <a:srgbClr val="000000"/>
            </a:solidFill>
            <a:miter/>
            <a:headEnd len="med" type="triangle" w="med"/>
            <a:tailEnd len="med" type="triangle" w="med"/>
          </a:ln>
        </p:spPr>
      </p:cxnSp>
      <p:sp>
        <p:nvSpPr>
          <p:cNvPr id="378" name="CustomShape 13"/>
          <p:cNvSpPr/>
          <p:nvPr/>
        </p:nvSpPr>
        <p:spPr>
          <a:xfrm>
            <a:off x="5881320" y="5229360"/>
            <a:ext cx="1257480" cy="27648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txBody>
          <a:bodyPr lIns="90000" rIns="90000" tIns="46800" bIns="46800"/>
          <a:p>
            <a:pPr algn="ctr">
              <a:buSzPct val="45000"/>
              <a:buFont typeface="StarSymbol"/>
              <a:buChar char=""/>
            </a:pPr>
            <a:r>
              <a:rPr lang="en-US" sz="1200">
                <a:latin typeface="Arial"/>
              </a:rPr>
              <a:t>Published</a:t>
            </a:r>
            <a:endParaRPr/>
          </a:p>
        </p:txBody>
      </p:sp>
      <p:cxnSp>
        <p:nvCxnSpPr>
          <p:cNvPr id="379" name="Line 14"/>
          <p:cNvCxnSpPr/>
          <p:nvPr/>
        </p:nvCxnSpPr>
        <p:spPr>
          <a:xfrm>
            <a:off x="4681440" y="4362480"/>
            <a:ext cx="3543840" cy="295560"/>
          </a:xfrm>
          <a:prstGeom prst="bentConnector3">
            <a:avLst/>
          </a:prstGeom>
          <a:ln w="9360">
            <a:solidFill>
              <a:srgbClr val="000000"/>
            </a:solidFill>
            <a:miter/>
            <a:tailEnd len="med" type="triangle" w="med"/>
          </a:ln>
        </p:spPr>
      </p:cxnSp>
      <p:cxnSp>
        <p:nvCxnSpPr>
          <p:cNvPr id="380" name="Line 15"/>
          <p:cNvCxnSpPr/>
          <p:nvPr/>
        </p:nvCxnSpPr>
        <p:spPr>
          <a:xfrm flipV="1">
            <a:off x="7138800" y="4222440"/>
            <a:ext cx="1715040" cy="1146960"/>
          </a:xfrm>
          <a:prstGeom prst="bentConnector3">
            <a:avLst/>
          </a:prstGeom>
          <a:ln w="9360">
            <a:solidFill>
              <a:srgbClr val="000000"/>
            </a:solidFill>
            <a:miter/>
            <a:tailEnd len="med" type="triangle" w="med"/>
          </a:ln>
        </p:spPr>
      </p:cxnSp>
      <p:sp>
        <p:nvSpPr>
          <p:cNvPr id="381" name="CustomShape 16"/>
          <p:cNvSpPr/>
          <p:nvPr/>
        </p:nvSpPr>
        <p:spPr>
          <a:xfrm>
            <a:off x="7596000" y="5800680"/>
            <a:ext cx="1257120" cy="27648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txBody>
          <a:bodyPr lIns="90000" rIns="90000" tIns="46800" bIns="46800"/>
          <a:p>
            <a:pPr algn="ctr">
              <a:buSzPct val="45000"/>
              <a:buFont typeface="StarSymbol"/>
              <a:buChar char=""/>
            </a:pPr>
            <a:r>
              <a:rPr lang="en-US" sz="1200">
                <a:latin typeface="Arial"/>
              </a:rPr>
              <a:t>Retired</a:t>
            </a:r>
            <a:endParaRPr/>
          </a:p>
        </p:txBody>
      </p:sp>
      <p:cxnSp>
        <p:nvCxnSpPr>
          <p:cNvPr id="382" name="Line 17"/>
          <p:cNvCxnSpPr/>
          <p:nvPr/>
        </p:nvCxnSpPr>
        <p:spPr>
          <a:xfrm>
            <a:off x="6510240" y="5504040"/>
            <a:ext cx="1715040" cy="297360"/>
          </a:xfrm>
          <a:prstGeom prst="bentConnector3">
            <a:avLst/>
          </a:prstGeom>
          <a:ln w="9360">
            <a:solidFill>
              <a:srgbClr val="000000"/>
            </a:solidFill>
            <a:miter/>
            <a:tailEnd len="med" type="triangle" w="med"/>
          </a:ln>
        </p:spPr>
      </p:cxnSp>
      <p:sp>
        <p:nvSpPr>
          <p:cNvPr id="383" name="CustomShape 18"/>
          <p:cNvSpPr/>
          <p:nvPr/>
        </p:nvSpPr>
        <p:spPr>
          <a:xfrm flipV="1">
            <a:off x="4576680" y="1844280"/>
            <a:ext cx="228600" cy="227160"/>
          </a:xfrm>
          <a:prstGeom prst="triangle">
            <a:avLst>
              <a:gd name="adj" fmla="val 10800"/>
            </a:avLst>
          </a:prstGeom>
          <a:noFill/>
          <a:ln w="9360">
            <a:solidFill>
              <a:srgbClr val="000000"/>
            </a:solidFill>
            <a:miter/>
          </a:ln>
        </p:spPr>
      </p:sp>
      <p:sp>
        <p:nvSpPr>
          <p:cNvPr id="384" name="CustomShape 19"/>
          <p:cNvSpPr/>
          <p:nvPr/>
        </p:nvSpPr>
        <p:spPr>
          <a:xfrm>
            <a:off x="3671640" y="1581120"/>
            <a:ext cx="2019240" cy="343080"/>
          </a:xfrm>
          <a:prstGeom prst="rect">
            <a:avLst/>
          </a:prstGeom>
          <a:noFill/>
          <a:ln>
            <a:noFill/>
          </a:ln>
        </p:spPr>
        <p:txBody>
          <a:bodyPr lIns="90000" rIns="90000" tIns="46800" bIns="46800"/>
          <a:p>
            <a:pPr algn="ctr">
              <a:buSzPct val="45000"/>
              <a:buFont typeface="StarSymbol"/>
              <a:buChar char=""/>
            </a:pPr>
            <a:r>
              <a:rPr lang="en-US" sz="1200">
                <a:latin typeface="Arial"/>
              </a:rPr>
              <a:t>Contribution form</a:t>
            </a:r>
            <a:endParaRPr/>
          </a:p>
        </p:txBody>
      </p:sp>
      <p:sp>
        <p:nvSpPr>
          <p:cNvPr id="385" name="CustomShape 20"/>
          <p:cNvSpPr/>
          <p:nvPr/>
        </p:nvSpPr>
        <p:spPr>
          <a:xfrm>
            <a:off x="7596000" y="4657680"/>
            <a:ext cx="1257120" cy="27648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txBody>
          <a:bodyPr lIns="90000" rIns="90000" tIns="46800" bIns="46800"/>
          <a:p>
            <a:pPr algn="ctr">
              <a:buSzPct val="45000"/>
              <a:buFont typeface="StarSymbol"/>
              <a:buChar char=""/>
            </a:pPr>
            <a:r>
              <a:rPr lang="en-US" sz="1200">
                <a:latin typeface="Arial"/>
              </a:rPr>
              <a:t>Approved</a:t>
            </a:r>
            <a:endParaRPr/>
          </a:p>
        </p:txBody>
      </p:sp>
      <p:cxnSp>
        <p:nvCxnSpPr>
          <p:cNvPr id="386" name="Line 21"/>
          <p:cNvCxnSpPr/>
          <p:nvPr/>
        </p:nvCxnSpPr>
        <p:spPr>
          <a:xfrm flipH="1">
            <a:off x="6507720" y="4932000"/>
            <a:ext cx="1718280" cy="299160"/>
          </a:xfrm>
          <a:prstGeom prst="bentConnector3">
            <a:avLst/>
          </a:prstGeom>
          <a:ln w="9360">
            <a:solidFill>
              <a:srgbClr val="000000"/>
            </a:solidFill>
            <a:miter/>
            <a:tailEnd len="med" type="triangle" w="med"/>
          </a:ln>
        </p:spPr>
      </p:cxnSp>
      <p:cxnSp>
        <p:nvCxnSpPr>
          <p:cNvPr id="387" name="Line 22"/>
          <p:cNvCxnSpPr>
            <a:stCxn id="385" idx="3"/>
          </p:cNvCxnSpPr>
          <p:nvPr/>
        </p:nvCxnSpPr>
        <p:spPr>
          <a:xfrm>
            <a:off x="8853120" y="4795920"/>
            <a:ext cx="228960" cy="5040"/>
          </a:xfrm>
          <a:prstGeom prst="straightConnector1">
            <a:avLst/>
          </a:prstGeom>
          <a:ln w="9360">
            <a:solidFill>
              <a:srgbClr val="000000"/>
            </a:solidFill>
            <a:miter/>
          </a:ln>
        </p:spPr>
      </p:cxnSp>
      <p:pic>
        <p:nvPicPr>
          <p:cNvPr id="388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3242880" y="1284120"/>
            <a:ext cx="2895840" cy="2562480"/>
          </a:xfrm>
          <a:prstGeom prst="rect">
            <a:avLst/>
          </a:prstGeom>
          <a:ln>
            <a:noFill/>
          </a:ln>
        </p:spPr>
      </p:pic>
      <p:sp>
        <p:nvSpPr>
          <p:cNvPr id="389" name="CustomShape 23"/>
          <p:cNvSpPr/>
          <p:nvPr/>
        </p:nvSpPr>
        <p:spPr>
          <a:xfrm rot="19800000">
            <a:off x="4003560" y="5248080"/>
            <a:ext cx="191880" cy="384120"/>
          </a:xfrm>
          <a:prstGeom prst="upArrow">
            <a:avLst>
              <a:gd name="adj1" fmla="val 14738"/>
              <a:gd name="adj2" fmla="val 8100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sp>
        <p:nvSpPr>
          <p:cNvPr id="390" name="TextShape 24"/>
          <p:cNvSpPr txBox="1"/>
          <p:nvPr/>
        </p:nvSpPr>
        <p:spPr>
          <a:xfrm>
            <a:off x="504720" y="285840"/>
            <a:ext cx="7724880" cy="690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3200">
                <a:latin typeface="Arial"/>
              </a:rPr>
              <a:t>Installing Applications</a:t>
            </a:r>
            <a:endParaRPr/>
          </a:p>
        </p:txBody>
      </p:sp>
    </p:spTree>
  </p:cSld>
  <p:timing>
    <p:tnLst>
      <p:par>
        <p:cTn id="38" dur="indefinite" restart="never" nodeType="tmRoot">
          <p:childTnLst>
            <p:seq>
              <p:cTn id="39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1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956880" y="1589040"/>
            <a:ext cx="2733840" cy="2057400"/>
          </a:xfrm>
          <a:prstGeom prst="rect">
            <a:avLst/>
          </a:prstGeom>
          <a:ln>
            <a:noFill/>
          </a:ln>
        </p:spPr>
      </p:pic>
      <p:sp>
        <p:nvSpPr>
          <p:cNvPr id="392" name="Line 1"/>
          <p:cNvSpPr/>
          <p:nvPr/>
        </p:nvSpPr>
        <p:spPr>
          <a:xfrm>
            <a:off x="6519600" y="1467000"/>
            <a:ext cx="1440" cy="4609800"/>
          </a:xfrm>
          <a:prstGeom prst="line">
            <a:avLst/>
          </a:prstGeom>
          <a:ln w="9360">
            <a:solidFill>
              <a:srgbClr val="c0c0c0"/>
            </a:solidFill>
            <a:custDash>
              <a:ds d="104000" sp="78000"/>
            </a:custDash>
            <a:miter/>
          </a:ln>
        </p:spPr>
      </p:sp>
      <p:sp>
        <p:nvSpPr>
          <p:cNvPr id="393" name="CustomShape 2"/>
          <p:cNvSpPr/>
          <p:nvPr/>
        </p:nvSpPr>
        <p:spPr>
          <a:xfrm>
            <a:off x="7596000" y="2371680"/>
            <a:ext cx="1257120" cy="27648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txBody>
          <a:bodyPr lIns="90000" rIns="90000" tIns="46800" bIns="46800"/>
          <a:p>
            <a:pPr algn="ctr">
              <a:buSzPct val="45000"/>
              <a:buFont typeface="StarSymbol"/>
              <a:buChar char=""/>
            </a:pPr>
            <a:r>
              <a:rPr lang="en-US" sz="1200">
                <a:latin typeface="Arial"/>
              </a:rPr>
              <a:t>Registered</a:t>
            </a:r>
            <a:endParaRPr/>
          </a:p>
        </p:txBody>
      </p:sp>
      <p:cxnSp>
        <p:nvCxnSpPr>
          <p:cNvPr id="394" name="Line 3"/>
          <p:cNvCxnSpPr/>
          <p:nvPr/>
        </p:nvCxnSpPr>
        <p:spPr>
          <a:xfrm>
            <a:off x="4681440" y="2077920"/>
            <a:ext cx="3543840" cy="294480"/>
          </a:xfrm>
          <a:prstGeom prst="bentConnector3">
            <a:avLst/>
          </a:prstGeom>
          <a:ln w="9360">
            <a:solidFill>
              <a:srgbClr val="000000"/>
            </a:solidFill>
            <a:miter/>
            <a:tailEnd len="med" type="triangle" w="med"/>
          </a:ln>
        </p:spPr>
      </p:cxnSp>
      <p:sp>
        <p:nvSpPr>
          <p:cNvPr id="395" name="CustomShape 4"/>
          <p:cNvSpPr/>
          <p:nvPr/>
        </p:nvSpPr>
        <p:spPr>
          <a:xfrm>
            <a:off x="4052520" y="2943360"/>
            <a:ext cx="1257480" cy="276480"/>
          </a:xfrm>
          <a:prstGeom prst="rect">
            <a:avLst/>
          </a:prstGeom>
          <a:noFill/>
          <a:ln w="9360">
            <a:solidFill>
              <a:srgbClr val="000000"/>
            </a:solidFill>
            <a:miter/>
          </a:ln>
        </p:spPr>
        <p:txBody>
          <a:bodyPr lIns="90000" rIns="90000" tIns="46800" bIns="46800"/>
          <a:p>
            <a:pPr algn="ctr">
              <a:buSzPct val="45000"/>
              <a:buFont typeface="StarSymbol"/>
              <a:buChar char=""/>
            </a:pPr>
            <a:r>
              <a:rPr lang="en-US" sz="1200">
                <a:latin typeface="Arial"/>
              </a:rPr>
              <a:t>Created</a:t>
            </a:r>
            <a:endParaRPr/>
          </a:p>
        </p:txBody>
      </p:sp>
      <p:cxnSp>
        <p:nvCxnSpPr>
          <p:cNvPr id="396" name="Line 5"/>
          <p:cNvCxnSpPr/>
          <p:nvPr/>
        </p:nvCxnSpPr>
        <p:spPr>
          <a:xfrm flipH="1">
            <a:off x="4678920" y="2649600"/>
            <a:ext cx="3547080" cy="294480"/>
          </a:xfrm>
          <a:prstGeom prst="bentConnector3">
            <a:avLst/>
          </a:prstGeom>
          <a:ln w="9360">
            <a:solidFill>
              <a:srgbClr val="000000"/>
            </a:solidFill>
            <a:miter/>
            <a:tailEnd len="med" type="triangle" w="med"/>
          </a:ln>
        </p:spPr>
      </p:cxnSp>
      <p:sp>
        <p:nvSpPr>
          <p:cNvPr id="397" name="CustomShape 6"/>
          <p:cNvSpPr/>
          <p:nvPr/>
        </p:nvSpPr>
        <p:spPr>
          <a:xfrm>
            <a:off x="7596000" y="3514680"/>
            <a:ext cx="1257120" cy="27648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txBody>
          <a:bodyPr lIns="90000" rIns="90000" tIns="46800" bIns="46800"/>
          <a:p>
            <a:pPr algn="ctr">
              <a:buSzPct val="45000"/>
              <a:buFont typeface="StarSymbol"/>
              <a:buChar char=""/>
            </a:pPr>
            <a:r>
              <a:rPr lang="en-US" sz="1200">
                <a:latin typeface="Arial"/>
              </a:rPr>
              <a:t>Uploaded</a:t>
            </a:r>
            <a:endParaRPr/>
          </a:p>
        </p:txBody>
      </p:sp>
      <p:cxnSp>
        <p:nvCxnSpPr>
          <p:cNvPr id="398" name="Line 7"/>
          <p:cNvCxnSpPr/>
          <p:nvPr/>
        </p:nvCxnSpPr>
        <p:spPr>
          <a:xfrm>
            <a:off x="4681440" y="3219480"/>
            <a:ext cx="3543840" cy="295560"/>
          </a:xfrm>
          <a:prstGeom prst="bentConnector3">
            <a:avLst/>
          </a:prstGeom>
          <a:ln w="9360">
            <a:solidFill>
              <a:srgbClr val="000000"/>
            </a:solidFill>
            <a:miter/>
            <a:tailEnd len="med" type="triangle" w="med"/>
          </a:ln>
        </p:spPr>
      </p:cxnSp>
      <p:sp>
        <p:nvSpPr>
          <p:cNvPr id="399" name="CustomShape 8"/>
          <p:cNvSpPr/>
          <p:nvPr/>
        </p:nvSpPr>
        <p:spPr>
          <a:xfrm>
            <a:off x="4052520" y="4086360"/>
            <a:ext cx="1257480" cy="27648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txBody>
          <a:bodyPr lIns="90000" rIns="90000" tIns="46800" bIns="46800"/>
          <a:p>
            <a:pPr algn="ctr">
              <a:buSzPct val="45000"/>
              <a:buFont typeface="StarSymbol"/>
              <a:buChar char=""/>
            </a:pPr>
            <a:r>
              <a:rPr lang="en-US" sz="1200">
                <a:latin typeface="Arial"/>
              </a:rPr>
              <a:t>Installed</a:t>
            </a:r>
            <a:endParaRPr/>
          </a:p>
        </p:txBody>
      </p:sp>
      <p:cxnSp>
        <p:nvCxnSpPr>
          <p:cNvPr id="400" name="Line 9"/>
          <p:cNvCxnSpPr/>
          <p:nvPr/>
        </p:nvCxnSpPr>
        <p:spPr>
          <a:xfrm flipH="1">
            <a:off x="4678920" y="3790440"/>
            <a:ext cx="3547080" cy="297720"/>
          </a:xfrm>
          <a:prstGeom prst="bentConnector3">
            <a:avLst/>
          </a:prstGeom>
          <a:ln w="9360">
            <a:solidFill>
              <a:srgbClr val="000000"/>
            </a:solidFill>
            <a:miter/>
            <a:tailEnd len="med" type="triangle" w="med"/>
          </a:ln>
        </p:spPr>
      </p:cxnSp>
      <p:sp>
        <p:nvSpPr>
          <p:cNvPr id="401" name="CustomShape 10"/>
          <p:cNvSpPr/>
          <p:nvPr/>
        </p:nvSpPr>
        <p:spPr>
          <a:xfrm>
            <a:off x="7596000" y="4086360"/>
            <a:ext cx="1257120" cy="27648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txBody>
          <a:bodyPr lIns="90000" rIns="90000" tIns="46800" bIns="46800"/>
          <a:p>
            <a:pPr algn="ctr">
              <a:buSzPct val="45000"/>
              <a:buFont typeface="StarSymbol"/>
              <a:buChar char=""/>
            </a:pPr>
            <a:r>
              <a:rPr lang="en-US" sz="1200">
                <a:latin typeface="Arial"/>
              </a:rPr>
              <a:t>Updated</a:t>
            </a:r>
            <a:endParaRPr/>
          </a:p>
        </p:txBody>
      </p:sp>
      <p:cxnSp>
        <p:nvCxnSpPr>
          <p:cNvPr id="402" name="Line 11"/>
          <p:cNvCxnSpPr/>
          <p:nvPr/>
        </p:nvCxnSpPr>
        <p:spPr>
          <a:xfrm>
            <a:off x="5310000" y="4223880"/>
            <a:ext cx="2286720" cy="2520"/>
          </a:xfrm>
          <a:prstGeom prst="straightConnector1">
            <a:avLst/>
          </a:prstGeom>
          <a:ln w="9360">
            <a:solidFill>
              <a:srgbClr val="000000"/>
            </a:solidFill>
            <a:miter/>
            <a:headEnd len="med" type="triangle" w="med"/>
            <a:tailEnd len="med" type="triangle" w="med"/>
          </a:ln>
        </p:spPr>
      </p:cxnSp>
      <p:sp>
        <p:nvSpPr>
          <p:cNvPr id="403" name="CustomShape 12"/>
          <p:cNvSpPr/>
          <p:nvPr/>
        </p:nvSpPr>
        <p:spPr>
          <a:xfrm>
            <a:off x="5881320" y="5229360"/>
            <a:ext cx="1257480" cy="276480"/>
          </a:xfrm>
          <a:prstGeom prst="rect">
            <a:avLst/>
          </a:prstGeom>
          <a:solidFill>
            <a:srgbClr val="ff0000"/>
          </a:solidFill>
          <a:ln w="9360">
            <a:solidFill>
              <a:srgbClr val="000000"/>
            </a:solidFill>
            <a:miter/>
          </a:ln>
        </p:spPr>
        <p:txBody>
          <a:bodyPr lIns="90000" rIns="90000" tIns="46800" bIns="46800"/>
          <a:p>
            <a:pPr algn="ctr">
              <a:buSzPct val="45000"/>
              <a:buFont typeface="StarSymbol"/>
              <a:buChar char=""/>
            </a:pPr>
            <a:r>
              <a:rPr b="1" lang="en-US" sz="1200">
                <a:latin typeface="Arial"/>
              </a:rPr>
              <a:t>Published</a:t>
            </a:r>
            <a:endParaRPr/>
          </a:p>
        </p:txBody>
      </p:sp>
      <p:cxnSp>
        <p:nvCxnSpPr>
          <p:cNvPr id="404" name="Line 13"/>
          <p:cNvCxnSpPr/>
          <p:nvPr/>
        </p:nvCxnSpPr>
        <p:spPr>
          <a:xfrm>
            <a:off x="4681440" y="4362480"/>
            <a:ext cx="3543840" cy="295560"/>
          </a:xfrm>
          <a:prstGeom prst="bentConnector3">
            <a:avLst/>
          </a:prstGeom>
          <a:ln w="9360">
            <a:solidFill>
              <a:srgbClr val="000000"/>
            </a:solidFill>
            <a:miter/>
            <a:tailEnd len="med" type="triangle" w="med"/>
          </a:ln>
        </p:spPr>
      </p:cxnSp>
      <p:cxnSp>
        <p:nvCxnSpPr>
          <p:cNvPr id="405" name="Line 14"/>
          <p:cNvCxnSpPr/>
          <p:nvPr/>
        </p:nvCxnSpPr>
        <p:spPr>
          <a:xfrm flipV="1">
            <a:off x="7138800" y="4222440"/>
            <a:ext cx="1715040" cy="1146960"/>
          </a:xfrm>
          <a:prstGeom prst="bentConnector3">
            <a:avLst/>
          </a:prstGeom>
          <a:ln w="9360">
            <a:solidFill>
              <a:srgbClr val="000000"/>
            </a:solidFill>
            <a:miter/>
            <a:tailEnd len="med" type="triangle" w="med"/>
          </a:ln>
        </p:spPr>
      </p:cxnSp>
      <p:sp>
        <p:nvSpPr>
          <p:cNvPr id="406" name="CustomShape 15"/>
          <p:cNvSpPr/>
          <p:nvPr/>
        </p:nvSpPr>
        <p:spPr>
          <a:xfrm>
            <a:off x="7596000" y="5800680"/>
            <a:ext cx="1257120" cy="27648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txBody>
          <a:bodyPr lIns="90000" rIns="90000" tIns="46800" bIns="46800"/>
          <a:p>
            <a:pPr algn="ctr">
              <a:buSzPct val="45000"/>
              <a:buFont typeface="StarSymbol"/>
              <a:buChar char=""/>
            </a:pPr>
            <a:r>
              <a:rPr lang="en-US" sz="1200">
                <a:latin typeface="Arial"/>
              </a:rPr>
              <a:t>Retired</a:t>
            </a:r>
            <a:endParaRPr/>
          </a:p>
        </p:txBody>
      </p:sp>
      <p:cxnSp>
        <p:nvCxnSpPr>
          <p:cNvPr id="407" name="Line 16"/>
          <p:cNvCxnSpPr/>
          <p:nvPr/>
        </p:nvCxnSpPr>
        <p:spPr>
          <a:xfrm>
            <a:off x="6510240" y="5504040"/>
            <a:ext cx="1715040" cy="297360"/>
          </a:xfrm>
          <a:prstGeom prst="bentConnector3">
            <a:avLst/>
          </a:prstGeom>
          <a:ln w="9360">
            <a:solidFill>
              <a:srgbClr val="000000"/>
            </a:solidFill>
            <a:miter/>
            <a:tailEnd len="med" type="triangle" w="med"/>
          </a:ln>
        </p:spPr>
      </p:cxnSp>
      <p:sp>
        <p:nvSpPr>
          <p:cNvPr id="408" name="CustomShape 17"/>
          <p:cNvSpPr/>
          <p:nvPr/>
        </p:nvSpPr>
        <p:spPr>
          <a:xfrm flipV="1">
            <a:off x="4576680" y="1844280"/>
            <a:ext cx="228600" cy="227160"/>
          </a:xfrm>
          <a:prstGeom prst="triangle">
            <a:avLst>
              <a:gd name="adj" fmla="val 10800"/>
            </a:avLst>
          </a:prstGeom>
          <a:noFill/>
          <a:ln w="9360">
            <a:solidFill>
              <a:srgbClr val="000000"/>
            </a:solidFill>
            <a:miter/>
          </a:ln>
        </p:spPr>
      </p:sp>
      <p:sp>
        <p:nvSpPr>
          <p:cNvPr id="409" name="CustomShape 18"/>
          <p:cNvSpPr/>
          <p:nvPr/>
        </p:nvSpPr>
        <p:spPr>
          <a:xfrm>
            <a:off x="3671640" y="1581120"/>
            <a:ext cx="2019240" cy="343080"/>
          </a:xfrm>
          <a:prstGeom prst="rect">
            <a:avLst/>
          </a:prstGeom>
          <a:noFill/>
          <a:ln>
            <a:noFill/>
          </a:ln>
        </p:spPr>
        <p:txBody>
          <a:bodyPr lIns="90000" rIns="90000" tIns="46800" bIns="46800"/>
          <a:p>
            <a:pPr algn="ctr">
              <a:buSzPct val="45000"/>
              <a:buFont typeface="StarSymbol"/>
              <a:buChar char=""/>
            </a:pPr>
            <a:r>
              <a:rPr lang="en-US" sz="1200">
                <a:latin typeface="Arial"/>
              </a:rPr>
              <a:t>Contribution form</a:t>
            </a:r>
            <a:endParaRPr/>
          </a:p>
        </p:txBody>
      </p:sp>
      <p:sp>
        <p:nvSpPr>
          <p:cNvPr id="410" name="CustomShape 19"/>
          <p:cNvSpPr/>
          <p:nvPr/>
        </p:nvSpPr>
        <p:spPr>
          <a:xfrm>
            <a:off x="7596000" y="4657680"/>
            <a:ext cx="1257120" cy="27648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txBody>
          <a:bodyPr lIns="90000" rIns="90000" tIns="46800" bIns="46800"/>
          <a:p>
            <a:pPr algn="ctr">
              <a:buSzPct val="45000"/>
              <a:buFont typeface="StarSymbol"/>
              <a:buChar char=""/>
            </a:pPr>
            <a:r>
              <a:rPr lang="en-US" sz="1200">
                <a:latin typeface="Arial"/>
              </a:rPr>
              <a:t>Approved</a:t>
            </a:r>
            <a:endParaRPr/>
          </a:p>
        </p:txBody>
      </p:sp>
      <p:cxnSp>
        <p:nvCxnSpPr>
          <p:cNvPr id="411" name="Line 20"/>
          <p:cNvCxnSpPr/>
          <p:nvPr/>
        </p:nvCxnSpPr>
        <p:spPr>
          <a:xfrm flipH="1">
            <a:off x="6507720" y="4932000"/>
            <a:ext cx="1718280" cy="299160"/>
          </a:xfrm>
          <a:prstGeom prst="bentConnector3">
            <a:avLst/>
          </a:prstGeom>
          <a:ln w="9360">
            <a:solidFill>
              <a:srgbClr val="000000"/>
            </a:solidFill>
            <a:miter/>
            <a:tailEnd len="med" type="triangle" w="med"/>
          </a:ln>
        </p:spPr>
      </p:cxnSp>
      <p:cxnSp>
        <p:nvCxnSpPr>
          <p:cNvPr id="412" name="Line 21"/>
          <p:cNvCxnSpPr>
            <a:stCxn id="410" idx="3"/>
          </p:cNvCxnSpPr>
          <p:nvPr/>
        </p:nvCxnSpPr>
        <p:spPr>
          <a:xfrm>
            <a:off x="8853120" y="4795920"/>
            <a:ext cx="228960" cy="5040"/>
          </a:xfrm>
          <a:prstGeom prst="straightConnector1">
            <a:avLst/>
          </a:prstGeom>
          <a:ln w="9360">
            <a:solidFill>
              <a:srgbClr val="000000"/>
            </a:solidFill>
            <a:miter/>
          </a:ln>
        </p:spPr>
      </p:cxnSp>
      <p:sp>
        <p:nvSpPr>
          <p:cNvPr id="413" name="CustomShape 22"/>
          <p:cNvSpPr/>
          <p:nvPr/>
        </p:nvSpPr>
        <p:spPr>
          <a:xfrm>
            <a:off x="2700000" y="1865160"/>
            <a:ext cx="762120" cy="457200"/>
          </a:xfrm>
          <a:prstGeom prst="rect">
            <a:avLst/>
          </a:prstGeom>
          <a:noFill/>
          <a:ln w="9360">
            <a:solidFill>
              <a:srgbClr val="000000"/>
            </a:solidFill>
            <a:miter/>
          </a:ln>
        </p:spPr>
      </p:sp>
      <p:sp>
        <p:nvSpPr>
          <p:cNvPr id="414" name="CustomShape 23"/>
          <p:cNvSpPr/>
          <p:nvPr/>
        </p:nvSpPr>
        <p:spPr>
          <a:xfrm>
            <a:off x="1347480" y="2597040"/>
            <a:ext cx="380880" cy="325440"/>
          </a:xfrm>
          <a:prstGeom prst="rightArrow">
            <a:avLst>
              <a:gd name="adj1" fmla="val 10093"/>
              <a:gd name="adj2" fmla="val 4516"/>
            </a:avLst>
          </a:prstGeom>
          <a:solidFill>
            <a:srgbClr val="ff0000"/>
          </a:solidFill>
          <a:ln>
            <a:noFill/>
          </a:ln>
        </p:spPr>
      </p:sp>
      <p:sp>
        <p:nvSpPr>
          <p:cNvPr id="415" name="TextShape 24"/>
          <p:cNvSpPr txBox="1"/>
          <p:nvPr/>
        </p:nvSpPr>
        <p:spPr>
          <a:xfrm>
            <a:off x="505080" y="286200"/>
            <a:ext cx="7724520" cy="690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3200">
                <a:latin typeface="Arial"/>
              </a:rPr>
              <a:t>Publishing Applications</a:t>
            </a:r>
            <a:endParaRPr/>
          </a:p>
        </p:txBody>
      </p:sp>
    </p:spTree>
  </p:cSld>
  <p:timing>
    <p:tnLst>
      <p:par>
        <p:cTn id="40" dur="indefinite" restart="never" nodeType="tmRoot">
          <p:childTnLst>
            <p:seq>
              <p:cTn id="41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TextShape 1"/>
          <p:cNvSpPr txBox="1"/>
          <p:nvPr/>
        </p:nvSpPr>
        <p:spPr>
          <a:xfrm>
            <a:off x="504360" y="285480"/>
            <a:ext cx="7725240" cy="690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3200">
                <a:latin typeface="Arial"/>
              </a:rPr>
              <a:t>Knowing your impact</a:t>
            </a:r>
            <a:endParaRPr/>
          </a:p>
        </p:txBody>
      </p:sp>
      <p:pic>
        <p:nvPicPr>
          <p:cNvPr id="417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396080" y="1100160"/>
            <a:ext cx="7264440" cy="57578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2" dur="indefinite" restart="never" nodeType="tmRoot">
          <p:childTnLst>
            <p:seq>
              <p:cTn id="43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TextShape 1"/>
          <p:cNvSpPr txBox="1"/>
          <p:nvPr/>
        </p:nvSpPr>
        <p:spPr>
          <a:xfrm>
            <a:off x="504360" y="285480"/>
            <a:ext cx="7725240" cy="690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3200">
                <a:latin typeface="Arial"/>
              </a:rPr>
              <a:t>Communicate with users</a:t>
            </a:r>
            <a:endParaRPr/>
          </a:p>
        </p:txBody>
      </p:sp>
      <p:pic>
        <p:nvPicPr>
          <p:cNvPr id="419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347480" y="1092240"/>
            <a:ext cx="7307280" cy="5765760"/>
          </a:xfrm>
          <a:prstGeom prst="rect">
            <a:avLst/>
          </a:prstGeom>
          <a:ln>
            <a:noFill/>
          </a:ln>
        </p:spPr>
      </p:pic>
      <p:sp>
        <p:nvSpPr>
          <p:cNvPr id="420" name="CustomShape 2"/>
          <p:cNvSpPr/>
          <p:nvPr/>
        </p:nvSpPr>
        <p:spPr>
          <a:xfrm>
            <a:off x="1347480" y="976320"/>
            <a:ext cx="7355880" cy="588168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421" name="CustomShape 3"/>
          <p:cNvSpPr/>
          <p:nvPr/>
        </p:nvSpPr>
        <p:spPr>
          <a:xfrm>
            <a:off x="1563120" y="1945440"/>
            <a:ext cx="5112720" cy="376524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422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2268360" y="2032920"/>
            <a:ext cx="3525840" cy="3506760"/>
          </a:xfrm>
          <a:prstGeom prst="rect">
            <a:avLst/>
          </a:prstGeom>
          <a:ln w="18360">
            <a:solidFill>
              <a:srgbClr val="000000"/>
            </a:solidFill>
            <a:round/>
          </a:ln>
        </p:spPr>
      </p:pic>
      <p:sp>
        <p:nvSpPr>
          <p:cNvPr id="423" name="CustomShape 4"/>
          <p:cNvSpPr/>
          <p:nvPr/>
        </p:nvSpPr>
        <p:spPr>
          <a:xfrm>
            <a:off x="6764040" y="2287800"/>
            <a:ext cx="1498680" cy="273852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</p:sp>
      <p:sp>
        <p:nvSpPr>
          <p:cNvPr id="424" name="Line 5"/>
          <p:cNvSpPr/>
          <p:nvPr/>
        </p:nvSpPr>
        <p:spPr>
          <a:xfrm flipH="1" flipV="1">
            <a:off x="5794200" y="2032920"/>
            <a:ext cx="969840" cy="254880"/>
          </a:xfrm>
          <a:prstGeom prst="line">
            <a:avLst/>
          </a:prstGeom>
          <a:ln>
            <a:solidFill>
              <a:srgbClr val="000000"/>
            </a:solidFill>
          </a:ln>
        </p:spPr>
      </p:sp>
      <p:sp>
        <p:nvSpPr>
          <p:cNvPr id="425" name="Line 6"/>
          <p:cNvSpPr/>
          <p:nvPr/>
        </p:nvSpPr>
        <p:spPr>
          <a:xfrm flipH="1">
            <a:off x="5794200" y="5026320"/>
            <a:ext cx="969840" cy="513360"/>
          </a:xfrm>
          <a:prstGeom prst="line">
            <a:avLst/>
          </a:prstGeom>
          <a:ln>
            <a:solidFill>
              <a:srgbClr val="000000"/>
            </a:solidFill>
          </a:ln>
        </p:spPr>
      </p:sp>
      <p:sp>
        <p:nvSpPr>
          <p:cNvPr id="426" name="Line 7"/>
          <p:cNvSpPr/>
          <p:nvPr/>
        </p:nvSpPr>
        <p:spPr>
          <a:xfrm>
            <a:off x="1512360" y="4598280"/>
            <a:ext cx="881640" cy="0"/>
          </a:xfrm>
          <a:prstGeom prst="line">
            <a:avLst/>
          </a:prstGeom>
          <a:ln w="36720">
            <a:solidFill>
              <a:srgbClr val="ff0000"/>
            </a:solidFill>
            <a:round/>
            <a:tailEnd len="med" type="triangle" w="med"/>
          </a:ln>
        </p:spPr>
      </p:sp>
    </p:spTree>
  </p:cSld>
  <p:timing>
    <p:tnLst>
      <p:par>
        <p:cTn id="44" dur="indefinite" restart="never" nodeType="tmRoot">
          <p:childTnLst>
            <p:seq>
              <p:cTn id="45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TextShape 1"/>
          <p:cNvSpPr txBox="1"/>
          <p:nvPr/>
        </p:nvSpPr>
        <p:spPr>
          <a:xfrm>
            <a:off x="504000" y="285120"/>
            <a:ext cx="7725600" cy="690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3200">
                <a:latin typeface="Arial"/>
              </a:rPr>
              <a:t>Adding New Features</a:t>
            </a:r>
            <a:endParaRPr/>
          </a:p>
        </p:txBody>
      </p:sp>
      <p:sp>
        <p:nvSpPr>
          <p:cNvPr id="428" name="TextShape 2"/>
          <p:cNvSpPr txBox="1"/>
          <p:nvPr/>
        </p:nvSpPr>
        <p:spPr>
          <a:xfrm>
            <a:off x="492840" y="5740560"/>
            <a:ext cx="5757120" cy="1716120"/>
          </a:xfrm>
          <a:prstGeom prst="rect">
            <a:avLst/>
          </a:prstGeom>
        </p:spPr>
        <p:txBody>
          <a:bodyPr lIns="90000" rIns="90000" tIns="45000" bIns="45000"/>
          <a:p>
            <a:r>
              <a:rPr b="1" lang="en-US" sz="2200">
                <a:latin typeface="Arial"/>
              </a:rPr>
              <a:t>CNTbands</a:t>
            </a:r>
            <a:endParaRPr/>
          </a:p>
          <a:p>
            <a:r>
              <a:rPr lang="en-US">
                <a:latin typeface="Arial"/>
              </a:rPr>
              <a:t>Science Domain: Nanoelectronics</a:t>
            </a:r>
            <a:endParaRPr/>
          </a:p>
          <a:p>
            <a:r>
              <a:rPr lang="en-US">
                <a:latin typeface="Arial"/>
              </a:rPr>
              <a:t>Scientists: Lundstrom et al. (Purdue) </a:t>
            </a:r>
            <a:endParaRPr/>
          </a:p>
          <a:p>
            <a:r>
              <a:rPr lang="en-US">
                <a:latin typeface="Arial"/>
              </a:rPr>
              <a:t>https://nanohub.org/resources/cntbands-ext</a:t>
            </a:r>
            <a:endParaRPr/>
          </a:p>
        </p:txBody>
      </p:sp>
      <p:pic>
        <p:nvPicPr>
          <p:cNvPr id="429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247680" y="1188720"/>
            <a:ext cx="2769840" cy="1920240"/>
          </a:xfrm>
          <a:prstGeom prst="rect">
            <a:avLst/>
          </a:prstGeom>
          <a:ln>
            <a:noFill/>
          </a:ln>
        </p:spPr>
      </p:pic>
      <p:pic>
        <p:nvPicPr>
          <p:cNvPr id="430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2913480" y="1231200"/>
            <a:ext cx="4140000" cy="5986440"/>
          </a:xfrm>
          <a:prstGeom prst="rect">
            <a:avLst/>
          </a:prstGeom>
          <a:ln>
            <a:noFill/>
          </a:ln>
        </p:spPr>
      </p:pic>
      <p:pic>
        <p:nvPicPr>
          <p:cNvPr id="431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7309800" y="1073160"/>
            <a:ext cx="2482200" cy="1455120"/>
          </a:xfrm>
          <a:prstGeom prst="rect">
            <a:avLst/>
          </a:prstGeom>
          <a:ln>
            <a:noFill/>
          </a:ln>
        </p:spPr>
      </p:pic>
      <p:pic>
        <p:nvPicPr>
          <p:cNvPr id="432" name="" descr=""/>
          <p:cNvPicPr/>
          <p:nvPr/>
        </p:nvPicPr>
        <p:blipFill>
          <a:blip r:embed="rId4"/>
          <a:stretch>
            <a:fillRect/>
          </a:stretch>
        </p:blipFill>
        <p:spPr>
          <a:xfrm>
            <a:off x="7309440" y="2625480"/>
            <a:ext cx="2482560" cy="1478520"/>
          </a:xfrm>
          <a:prstGeom prst="rect">
            <a:avLst/>
          </a:prstGeom>
          <a:ln>
            <a:noFill/>
          </a:ln>
        </p:spPr>
      </p:pic>
      <p:pic>
        <p:nvPicPr>
          <p:cNvPr id="433" name="" descr=""/>
          <p:cNvPicPr/>
          <p:nvPr/>
        </p:nvPicPr>
        <p:blipFill>
          <a:blip r:embed="rId5"/>
          <a:stretch>
            <a:fillRect/>
          </a:stretch>
        </p:blipFill>
        <p:spPr>
          <a:xfrm>
            <a:off x="7309800" y="4208760"/>
            <a:ext cx="2482560" cy="1478520"/>
          </a:xfrm>
          <a:prstGeom prst="rect">
            <a:avLst/>
          </a:prstGeom>
          <a:ln>
            <a:noFill/>
          </a:ln>
        </p:spPr>
      </p:pic>
      <p:sp>
        <p:nvSpPr>
          <p:cNvPr id="434" name="Line 3"/>
          <p:cNvSpPr/>
          <p:nvPr/>
        </p:nvSpPr>
        <p:spPr>
          <a:xfrm>
            <a:off x="2913480" y="1645920"/>
            <a:ext cx="835560" cy="0"/>
          </a:xfrm>
          <a:prstGeom prst="line">
            <a:avLst/>
          </a:prstGeom>
          <a:ln w="36720">
            <a:solidFill>
              <a:srgbClr val="ff0000"/>
            </a:solidFill>
            <a:round/>
            <a:tailEnd len="med" type="triangle" w="med"/>
          </a:ln>
        </p:spPr>
      </p:sp>
      <p:sp>
        <p:nvSpPr>
          <p:cNvPr id="435" name="CustomShape 4"/>
          <p:cNvSpPr/>
          <p:nvPr/>
        </p:nvSpPr>
        <p:spPr>
          <a:xfrm>
            <a:off x="3774240" y="1412640"/>
            <a:ext cx="731520" cy="441360"/>
          </a:xfrm>
          <a:prstGeom prst="rect">
            <a:avLst/>
          </a:prstGeom>
          <a:noFill/>
          <a:ln w="54720">
            <a:solidFill>
              <a:srgbClr val="ff3333"/>
            </a:solidFill>
            <a:round/>
          </a:ln>
        </p:spPr>
      </p:sp>
      <p:sp>
        <p:nvSpPr>
          <p:cNvPr id="436" name="CustomShape 5"/>
          <p:cNvSpPr/>
          <p:nvPr/>
        </p:nvSpPr>
        <p:spPr>
          <a:xfrm>
            <a:off x="3140640" y="3615120"/>
            <a:ext cx="731520" cy="441360"/>
          </a:xfrm>
          <a:prstGeom prst="rect">
            <a:avLst/>
          </a:prstGeom>
          <a:noFill/>
          <a:ln w="54720">
            <a:solidFill>
              <a:srgbClr val="ff3333"/>
            </a:solidFill>
            <a:round/>
          </a:ln>
        </p:spPr>
      </p:sp>
      <p:sp>
        <p:nvSpPr>
          <p:cNvPr id="437" name="CustomShape 6"/>
          <p:cNvSpPr/>
          <p:nvPr/>
        </p:nvSpPr>
        <p:spPr>
          <a:xfrm>
            <a:off x="6113880" y="6583680"/>
            <a:ext cx="731520" cy="441360"/>
          </a:xfrm>
          <a:prstGeom prst="rect">
            <a:avLst/>
          </a:prstGeom>
          <a:noFill/>
          <a:ln w="54720">
            <a:solidFill>
              <a:srgbClr val="ff3333"/>
            </a:solidFill>
            <a:round/>
          </a:ln>
        </p:spPr>
      </p:sp>
      <p:sp>
        <p:nvSpPr>
          <p:cNvPr id="438" name="CustomShape 7"/>
          <p:cNvSpPr/>
          <p:nvPr/>
        </p:nvSpPr>
        <p:spPr>
          <a:xfrm>
            <a:off x="7309800" y="2621160"/>
            <a:ext cx="2482200" cy="148284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439" name="CustomShape 8"/>
          <p:cNvSpPr/>
          <p:nvPr/>
        </p:nvSpPr>
        <p:spPr>
          <a:xfrm>
            <a:off x="7309800" y="4205160"/>
            <a:ext cx="2482200" cy="155556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440" name="Line 9"/>
          <p:cNvSpPr/>
          <p:nvPr/>
        </p:nvSpPr>
        <p:spPr>
          <a:xfrm flipV="1">
            <a:off x="6583680" y="1828800"/>
            <a:ext cx="1920240" cy="4764240"/>
          </a:xfrm>
          <a:prstGeom prst="line">
            <a:avLst/>
          </a:prstGeom>
          <a:ln w="36720">
            <a:solidFill>
              <a:srgbClr val="ff0000"/>
            </a:solidFill>
            <a:round/>
            <a:tailEnd len="med" type="triangle" w="med"/>
          </a:ln>
        </p:spPr>
      </p:sp>
    </p:spTree>
  </p:cSld>
  <p:timing>
    <p:tnLst>
      <p:par>
        <p:cTn id="46" dur="indefinite" restart="never" nodeType="tmRoot">
          <p:childTnLst>
            <p:seq>
              <p:cTn id="47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TextShape 1"/>
          <p:cNvSpPr txBox="1"/>
          <p:nvPr/>
        </p:nvSpPr>
        <p:spPr>
          <a:xfrm>
            <a:off x="504360" y="285480"/>
            <a:ext cx="7725240" cy="690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3200">
                <a:latin typeface="Arial"/>
              </a:rPr>
              <a:t>2010 – Introducing New Researchers</a:t>
            </a:r>
            <a:endParaRPr/>
          </a:p>
        </p:txBody>
      </p:sp>
      <p:pic>
        <p:nvPicPr>
          <p:cNvPr id="442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36000" y="1188720"/>
            <a:ext cx="9966960" cy="6126480"/>
          </a:xfrm>
          <a:prstGeom prst="rect">
            <a:avLst/>
          </a:prstGeom>
          <a:ln>
            <a:noFill/>
          </a:ln>
        </p:spPr>
      </p:pic>
      <p:sp>
        <p:nvSpPr>
          <p:cNvPr id="443" name="CustomShape 2"/>
          <p:cNvSpPr/>
          <p:nvPr/>
        </p:nvSpPr>
        <p:spPr>
          <a:xfrm>
            <a:off x="182880" y="2058480"/>
            <a:ext cx="2011680" cy="1737360"/>
          </a:xfrm>
          <a:prstGeom prst="wedgeRectCallout">
            <a:avLst>
              <a:gd name="adj1" fmla="val 12699"/>
              <a:gd name="adj2" fmla="val -5177"/>
            </a:avLst>
          </a:prstGeom>
          <a:solidFill>
            <a:srgbClr val="cccccc"/>
          </a:solidFill>
          <a:ln w="18360">
            <a:solidFill>
              <a:srgbClr val="000000"/>
            </a:solidFill>
            <a:round/>
          </a:ln>
        </p:spPr>
      </p:sp>
      <p:pic>
        <p:nvPicPr>
          <p:cNvPr id="444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274320" y="2149920"/>
            <a:ext cx="731520" cy="754200"/>
          </a:xfrm>
          <a:prstGeom prst="rect">
            <a:avLst/>
          </a:prstGeom>
          <a:ln>
            <a:noFill/>
          </a:ln>
        </p:spPr>
      </p:pic>
      <p:sp>
        <p:nvSpPr>
          <p:cNvPr id="445" name="CustomShape 3"/>
          <p:cNvSpPr/>
          <p:nvPr/>
        </p:nvSpPr>
        <p:spPr>
          <a:xfrm rot="19981800">
            <a:off x="1228680" y="2110320"/>
            <a:ext cx="483480" cy="552600"/>
          </a:xfrm>
          <a:prstGeom prst="foldedCorner">
            <a:avLst>
              <a:gd name="adj" fmla="val 18900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sp>
        <p:nvSpPr>
          <p:cNvPr id="446" name="Line 4"/>
          <p:cNvSpPr/>
          <p:nvPr/>
        </p:nvSpPr>
        <p:spPr>
          <a:xfrm flipV="1">
            <a:off x="1222200" y="2124000"/>
            <a:ext cx="307800" cy="15660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447" name="Line 5"/>
          <p:cNvSpPr/>
          <p:nvPr/>
        </p:nvSpPr>
        <p:spPr>
          <a:xfrm flipV="1">
            <a:off x="1253520" y="2248200"/>
            <a:ext cx="184320" cy="9396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448" name="Line 6"/>
          <p:cNvSpPr/>
          <p:nvPr/>
        </p:nvSpPr>
        <p:spPr>
          <a:xfrm flipV="1">
            <a:off x="1285200" y="2278800"/>
            <a:ext cx="246240" cy="12528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449" name="Line 7"/>
          <p:cNvSpPr/>
          <p:nvPr/>
        </p:nvSpPr>
        <p:spPr>
          <a:xfrm flipV="1">
            <a:off x="1316520" y="2309040"/>
            <a:ext cx="307800" cy="15660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450" name="Line 8"/>
          <p:cNvSpPr/>
          <p:nvPr/>
        </p:nvSpPr>
        <p:spPr>
          <a:xfrm flipV="1">
            <a:off x="1347480" y="2370240"/>
            <a:ext cx="307800" cy="15660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451" name="CustomShape 9"/>
          <p:cNvSpPr/>
          <p:nvPr/>
        </p:nvSpPr>
        <p:spPr>
          <a:xfrm rot="1347000">
            <a:off x="1532520" y="2195280"/>
            <a:ext cx="483480" cy="552600"/>
          </a:xfrm>
          <a:prstGeom prst="foldedCorner">
            <a:avLst>
              <a:gd name="adj" fmla="val 18900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sp>
        <p:nvSpPr>
          <p:cNvPr id="452" name="Line 10"/>
          <p:cNvSpPr/>
          <p:nvPr/>
        </p:nvSpPr>
        <p:spPr>
          <a:xfrm>
            <a:off x="1693440" y="2214000"/>
            <a:ext cx="318960" cy="13176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453" name="Line 11"/>
          <p:cNvSpPr/>
          <p:nvPr/>
        </p:nvSpPr>
        <p:spPr>
          <a:xfrm>
            <a:off x="1667160" y="2277720"/>
            <a:ext cx="191160" cy="7920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454" name="Line 12"/>
          <p:cNvSpPr/>
          <p:nvPr/>
        </p:nvSpPr>
        <p:spPr>
          <a:xfrm>
            <a:off x="1640520" y="2341800"/>
            <a:ext cx="255240" cy="10548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455" name="Line 13"/>
          <p:cNvSpPr/>
          <p:nvPr/>
        </p:nvSpPr>
        <p:spPr>
          <a:xfrm>
            <a:off x="1614240" y="2405880"/>
            <a:ext cx="318960" cy="13176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456" name="Line 14"/>
          <p:cNvSpPr/>
          <p:nvPr/>
        </p:nvSpPr>
        <p:spPr>
          <a:xfrm>
            <a:off x="1587960" y="2469240"/>
            <a:ext cx="318960" cy="13176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457" name="CustomShape 15"/>
          <p:cNvSpPr/>
          <p:nvPr/>
        </p:nvSpPr>
        <p:spPr>
          <a:xfrm>
            <a:off x="1302840" y="2289600"/>
            <a:ext cx="483480" cy="552600"/>
          </a:xfrm>
          <a:prstGeom prst="foldedCorner">
            <a:avLst>
              <a:gd name="adj" fmla="val 18900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sp>
        <p:nvSpPr>
          <p:cNvPr id="458" name="Line 16"/>
          <p:cNvSpPr/>
          <p:nvPr/>
        </p:nvSpPr>
        <p:spPr>
          <a:xfrm>
            <a:off x="1371600" y="2358720"/>
            <a:ext cx="34524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459" name="Line 17"/>
          <p:cNvSpPr/>
          <p:nvPr/>
        </p:nvSpPr>
        <p:spPr>
          <a:xfrm>
            <a:off x="1371600" y="2427480"/>
            <a:ext cx="20700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460" name="Line 18"/>
          <p:cNvSpPr/>
          <p:nvPr/>
        </p:nvSpPr>
        <p:spPr>
          <a:xfrm>
            <a:off x="1371600" y="2496960"/>
            <a:ext cx="27612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461" name="Line 19"/>
          <p:cNvSpPr/>
          <p:nvPr/>
        </p:nvSpPr>
        <p:spPr>
          <a:xfrm>
            <a:off x="1371600" y="2566080"/>
            <a:ext cx="34524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462" name="Line 20"/>
          <p:cNvSpPr/>
          <p:nvPr/>
        </p:nvSpPr>
        <p:spPr>
          <a:xfrm>
            <a:off x="1371600" y="2634840"/>
            <a:ext cx="34524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463" name="TextShape 21"/>
          <p:cNvSpPr txBox="1"/>
          <p:nvPr/>
        </p:nvSpPr>
        <p:spPr>
          <a:xfrm>
            <a:off x="317880" y="2937600"/>
            <a:ext cx="1765800" cy="858240"/>
          </a:xfrm>
          <a:prstGeom prst="rect">
            <a:avLst/>
          </a:prstGeom>
        </p:spPr>
        <p:txBody>
          <a:bodyPr lIns="90000" rIns="90000" tIns="45000" bIns="45000"/>
          <a:p>
            <a:r>
              <a:rPr lang="en-US">
                <a:latin typeface="Arial"/>
              </a:rPr>
              <a:t>M.P. Anantram</a:t>
            </a:r>
            <a:endParaRPr/>
          </a:p>
          <a:p>
            <a:r>
              <a:rPr lang="en-US">
                <a:latin typeface="Arial"/>
              </a:rPr>
              <a:t>Professor</a:t>
            </a:r>
            <a:endParaRPr/>
          </a:p>
          <a:p>
            <a:r>
              <a:rPr lang="en-US">
                <a:latin typeface="Arial"/>
              </a:rPr>
              <a:t>NanoStructures</a:t>
            </a:r>
            <a:endParaRPr/>
          </a:p>
        </p:txBody>
      </p:sp>
      <p:pic>
        <p:nvPicPr>
          <p:cNvPr id="464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1129680" y="2648520"/>
            <a:ext cx="914400" cy="255600"/>
          </a:xfrm>
          <a:prstGeom prst="rect">
            <a:avLst/>
          </a:prstGeom>
          <a:ln>
            <a:noFill/>
          </a:ln>
        </p:spPr>
      </p:pic>
      <p:sp>
        <p:nvSpPr>
          <p:cNvPr id="465" name="CustomShape 22"/>
          <p:cNvSpPr/>
          <p:nvPr/>
        </p:nvSpPr>
        <p:spPr>
          <a:xfrm>
            <a:off x="4480560" y="5476320"/>
            <a:ext cx="2926080" cy="1656000"/>
          </a:xfrm>
          <a:prstGeom prst="wedgeRectCallout">
            <a:avLst>
              <a:gd name="adj1" fmla="val 23449"/>
              <a:gd name="adj2" fmla="val 1643"/>
            </a:avLst>
          </a:prstGeom>
          <a:solidFill>
            <a:srgbClr val="cccccc"/>
          </a:solidFill>
          <a:ln w="18360">
            <a:solidFill>
              <a:srgbClr val="000000"/>
            </a:solidFill>
            <a:round/>
          </a:ln>
        </p:spPr>
      </p:sp>
      <p:pic>
        <p:nvPicPr>
          <p:cNvPr id="466" name="" descr=""/>
          <p:cNvPicPr/>
          <p:nvPr/>
        </p:nvPicPr>
        <p:blipFill>
          <a:blip r:embed="rId4"/>
          <a:stretch>
            <a:fillRect/>
          </a:stretch>
        </p:blipFill>
        <p:spPr>
          <a:xfrm>
            <a:off x="4608000" y="5518800"/>
            <a:ext cx="548640" cy="754200"/>
          </a:xfrm>
          <a:prstGeom prst="rect">
            <a:avLst/>
          </a:prstGeom>
          <a:ln>
            <a:noFill/>
          </a:ln>
        </p:spPr>
      </p:pic>
      <p:sp>
        <p:nvSpPr>
          <p:cNvPr id="467" name="TextShape 23"/>
          <p:cNvSpPr txBox="1"/>
          <p:nvPr/>
        </p:nvSpPr>
        <p:spPr>
          <a:xfrm>
            <a:off x="5212080" y="5476320"/>
            <a:ext cx="2093400" cy="858240"/>
          </a:xfrm>
          <a:prstGeom prst="rect">
            <a:avLst/>
          </a:prstGeom>
        </p:spPr>
        <p:txBody>
          <a:bodyPr lIns="90000" rIns="90000" tIns="45000" bIns="45000"/>
          <a:p>
            <a:r>
              <a:rPr lang="en-US">
                <a:latin typeface="Arial"/>
              </a:rPr>
              <a:t>Jing Guo</a:t>
            </a:r>
            <a:endParaRPr/>
          </a:p>
          <a:p>
            <a:r>
              <a:rPr lang="en-US">
                <a:latin typeface="Arial"/>
              </a:rPr>
              <a:t>Professor</a:t>
            </a:r>
            <a:endParaRPr/>
          </a:p>
          <a:p>
            <a:r>
              <a:rPr lang="en-US">
                <a:latin typeface="Arial"/>
              </a:rPr>
              <a:t>Carbon Nanotubes</a:t>
            </a:r>
            <a:endParaRPr/>
          </a:p>
        </p:txBody>
      </p:sp>
      <p:sp>
        <p:nvSpPr>
          <p:cNvPr id="468" name="CustomShape 24"/>
          <p:cNvSpPr/>
          <p:nvPr/>
        </p:nvSpPr>
        <p:spPr>
          <a:xfrm rot="20685000">
            <a:off x="4755960" y="6332760"/>
            <a:ext cx="483480" cy="552600"/>
          </a:xfrm>
          <a:prstGeom prst="foldedCorner">
            <a:avLst>
              <a:gd name="adj" fmla="val 18900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sp>
        <p:nvSpPr>
          <p:cNvPr id="469" name="Line 25"/>
          <p:cNvSpPr/>
          <p:nvPr/>
        </p:nvSpPr>
        <p:spPr>
          <a:xfrm flipV="1">
            <a:off x="4776480" y="6363720"/>
            <a:ext cx="333000" cy="9072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470" name="Line 26"/>
          <p:cNvSpPr/>
          <p:nvPr/>
        </p:nvSpPr>
        <p:spPr>
          <a:xfrm flipV="1">
            <a:off x="4794480" y="6466680"/>
            <a:ext cx="199800" cy="5436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471" name="Line 27"/>
          <p:cNvSpPr/>
          <p:nvPr/>
        </p:nvSpPr>
        <p:spPr>
          <a:xfrm flipV="1">
            <a:off x="4812840" y="6515280"/>
            <a:ext cx="266400" cy="7272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472" name="Line 28"/>
          <p:cNvSpPr/>
          <p:nvPr/>
        </p:nvSpPr>
        <p:spPr>
          <a:xfrm flipV="1">
            <a:off x="4830840" y="6563880"/>
            <a:ext cx="333000" cy="9072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473" name="Line 29"/>
          <p:cNvSpPr/>
          <p:nvPr/>
        </p:nvSpPr>
        <p:spPr>
          <a:xfrm flipV="1">
            <a:off x="4848840" y="6630120"/>
            <a:ext cx="333000" cy="9072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474" name="CustomShape 30"/>
          <p:cNvSpPr/>
          <p:nvPr/>
        </p:nvSpPr>
        <p:spPr>
          <a:xfrm rot="954600">
            <a:off x="5415840" y="6334560"/>
            <a:ext cx="483480" cy="552600"/>
          </a:xfrm>
          <a:prstGeom prst="foldedCorner">
            <a:avLst>
              <a:gd name="adj" fmla="val 18900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sp>
        <p:nvSpPr>
          <p:cNvPr id="475" name="Line 31"/>
          <p:cNvSpPr/>
          <p:nvPr/>
        </p:nvSpPr>
        <p:spPr>
          <a:xfrm>
            <a:off x="5548320" y="6364440"/>
            <a:ext cx="331920" cy="9468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476" name="Line 32"/>
          <p:cNvSpPr/>
          <p:nvPr/>
        </p:nvSpPr>
        <p:spPr>
          <a:xfrm>
            <a:off x="5529600" y="6430680"/>
            <a:ext cx="199080" cy="5688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477" name="Line 33"/>
          <p:cNvSpPr/>
          <p:nvPr/>
        </p:nvSpPr>
        <p:spPr>
          <a:xfrm>
            <a:off x="5510520" y="6497640"/>
            <a:ext cx="265680" cy="7560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478" name="Line 34"/>
          <p:cNvSpPr/>
          <p:nvPr/>
        </p:nvSpPr>
        <p:spPr>
          <a:xfrm>
            <a:off x="5491440" y="6563880"/>
            <a:ext cx="331920" cy="9468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479" name="Line 35"/>
          <p:cNvSpPr/>
          <p:nvPr/>
        </p:nvSpPr>
        <p:spPr>
          <a:xfrm>
            <a:off x="5472720" y="6630120"/>
            <a:ext cx="331920" cy="9468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480" name="CustomShape 36"/>
          <p:cNvSpPr/>
          <p:nvPr/>
        </p:nvSpPr>
        <p:spPr>
          <a:xfrm>
            <a:off x="5094360" y="6334560"/>
            <a:ext cx="483480" cy="552600"/>
          </a:xfrm>
          <a:prstGeom prst="foldedCorner">
            <a:avLst>
              <a:gd name="adj" fmla="val 18900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sp>
        <p:nvSpPr>
          <p:cNvPr id="481" name="Line 37"/>
          <p:cNvSpPr/>
          <p:nvPr/>
        </p:nvSpPr>
        <p:spPr>
          <a:xfrm>
            <a:off x="5163120" y="6403680"/>
            <a:ext cx="34524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482" name="Line 38"/>
          <p:cNvSpPr/>
          <p:nvPr/>
        </p:nvSpPr>
        <p:spPr>
          <a:xfrm>
            <a:off x="5163120" y="6472440"/>
            <a:ext cx="20700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483" name="Line 39"/>
          <p:cNvSpPr/>
          <p:nvPr/>
        </p:nvSpPr>
        <p:spPr>
          <a:xfrm>
            <a:off x="5163120" y="6541920"/>
            <a:ext cx="27612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484" name="Line 40"/>
          <p:cNvSpPr/>
          <p:nvPr/>
        </p:nvSpPr>
        <p:spPr>
          <a:xfrm>
            <a:off x="5163120" y="6611040"/>
            <a:ext cx="34524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485" name="Line 41"/>
          <p:cNvSpPr/>
          <p:nvPr/>
        </p:nvSpPr>
        <p:spPr>
          <a:xfrm>
            <a:off x="5163120" y="6679800"/>
            <a:ext cx="34524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pic>
        <p:nvPicPr>
          <p:cNvPr id="486" name="" descr=""/>
          <p:cNvPicPr/>
          <p:nvPr/>
        </p:nvPicPr>
        <p:blipFill>
          <a:blip r:embed="rId5"/>
          <a:stretch>
            <a:fillRect/>
          </a:stretch>
        </p:blipFill>
        <p:spPr>
          <a:xfrm>
            <a:off x="4754880" y="6702480"/>
            <a:ext cx="1211400" cy="318240"/>
          </a:xfrm>
          <a:prstGeom prst="rect">
            <a:avLst/>
          </a:prstGeom>
          <a:ln>
            <a:noFill/>
          </a:ln>
        </p:spPr>
      </p:pic>
      <p:pic>
        <p:nvPicPr>
          <p:cNvPr id="487" name="" descr=""/>
          <p:cNvPicPr/>
          <p:nvPr/>
        </p:nvPicPr>
        <p:blipFill>
          <a:blip r:embed="rId6"/>
          <a:stretch>
            <a:fillRect/>
          </a:stretch>
        </p:blipFill>
        <p:spPr>
          <a:xfrm>
            <a:off x="6864120" y="6354000"/>
            <a:ext cx="451080" cy="585360"/>
          </a:xfrm>
          <a:prstGeom prst="rect">
            <a:avLst/>
          </a:prstGeom>
          <a:ln w="9360">
            <a:solidFill>
              <a:srgbClr val="ffffff"/>
            </a:solidFill>
            <a:miter/>
          </a:ln>
        </p:spPr>
      </p:pic>
      <p:sp>
        <p:nvSpPr>
          <p:cNvPr id="488" name="CustomShape 42"/>
          <p:cNvSpPr/>
          <p:nvPr/>
        </p:nvSpPr>
        <p:spPr>
          <a:xfrm>
            <a:off x="6309360" y="6386760"/>
            <a:ext cx="483480" cy="552600"/>
          </a:xfrm>
          <a:prstGeom prst="foldedCorner">
            <a:avLst>
              <a:gd name="adj" fmla="val 18900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sp>
        <p:nvSpPr>
          <p:cNvPr id="489" name="Line 43"/>
          <p:cNvSpPr/>
          <p:nvPr/>
        </p:nvSpPr>
        <p:spPr>
          <a:xfrm>
            <a:off x="6378120" y="6455880"/>
            <a:ext cx="34524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490" name="Line 44"/>
          <p:cNvSpPr/>
          <p:nvPr/>
        </p:nvSpPr>
        <p:spPr>
          <a:xfrm>
            <a:off x="6378120" y="6524640"/>
            <a:ext cx="20700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491" name="Line 45"/>
          <p:cNvSpPr/>
          <p:nvPr/>
        </p:nvSpPr>
        <p:spPr>
          <a:xfrm>
            <a:off x="6378120" y="6594120"/>
            <a:ext cx="27612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492" name="Line 46"/>
          <p:cNvSpPr/>
          <p:nvPr/>
        </p:nvSpPr>
        <p:spPr>
          <a:xfrm>
            <a:off x="6378120" y="6663240"/>
            <a:ext cx="34524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493" name="Line 47"/>
          <p:cNvSpPr/>
          <p:nvPr/>
        </p:nvSpPr>
        <p:spPr>
          <a:xfrm>
            <a:off x="6378120" y="6732000"/>
            <a:ext cx="34524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494" name="CustomShape 48"/>
          <p:cNvSpPr/>
          <p:nvPr/>
        </p:nvSpPr>
        <p:spPr>
          <a:xfrm>
            <a:off x="5248440" y="1691280"/>
            <a:ext cx="2926080" cy="1600560"/>
          </a:xfrm>
          <a:prstGeom prst="wedgeRectCallout">
            <a:avLst>
              <a:gd name="adj1" fmla="val 10275"/>
              <a:gd name="adj2" fmla="val 24446"/>
            </a:avLst>
          </a:prstGeom>
          <a:solidFill>
            <a:srgbClr val="cccccc"/>
          </a:solidFill>
          <a:ln w="18360">
            <a:solidFill>
              <a:srgbClr val="000000"/>
            </a:solidFill>
            <a:round/>
          </a:ln>
        </p:spPr>
      </p:sp>
      <p:sp>
        <p:nvSpPr>
          <p:cNvPr id="495" name="TextShape 49"/>
          <p:cNvSpPr txBox="1"/>
          <p:nvPr/>
        </p:nvSpPr>
        <p:spPr>
          <a:xfrm>
            <a:off x="5979960" y="1691280"/>
            <a:ext cx="2058120" cy="858240"/>
          </a:xfrm>
          <a:prstGeom prst="rect">
            <a:avLst/>
          </a:prstGeom>
        </p:spPr>
        <p:txBody>
          <a:bodyPr lIns="90000" rIns="90000" tIns="45000" bIns="45000"/>
          <a:p>
            <a:r>
              <a:rPr lang="en-US">
                <a:latin typeface="Arial"/>
              </a:rPr>
              <a:t>New Grad Student</a:t>
            </a:r>
            <a:endParaRPr/>
          </a:p>
          <a:p>
            <a:r>
              <a:rPr lang="en-US">
                <a:latin typeface="Arial"/>
              </a:rPr>
              <a:t>Graphene</a:t>
            </a:r>
            <a:endParaRPr/>
          </a:p>
          <a:p>
            <a:r>
              <a:rPr lang="en-US">
                <a:latin typeface="Arial"/>
              </a:rPr>
              <a:t>NanoRibbons</a:t>
            </a:r>
            <a:endParaRPr/>
          </a:p>
        </p:txBody>
      </p:sp>
      <p:sp>
        <p:nvSpPr>
          <p:cNvPr id="496" name="CustomShape 50"/>
          <p:cNvSpPr/>
          <p:nvPr/>
        </p:nvSpPr>
        <p:spPr>
          <a:xfrm rot="20685000">
            <a:off x="5523840" y="2547720"/>
            <a:ext cx="483480" cy="552600"/>
          </a:xfrm>
          <a:prstGeom prst="foldedCorner">
            <a:avLst>
              <a:gd name="adj" fmla="val 18900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sp>
        <p:nvSpPr>
          <p:cNvPr id="497" name="Line 51"/>
          <p:cNvSpPr/>
          <p:nvPr/>
        </p:nvSpPr>
        <p:spPr>
          <a:xfrm flipV="1">
            <a:off x="5544360" y="2578680"/>
            <a:ext cx="333000" cy="9072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498" name="Line 52"/>
          <p:cNvSpPr/>
          <p:nvPr/>
        </p:nvSpPr>
        <p:spPr>
          <a:xfrm flipV="1">
            <a:off x="5562360" y="2681640"/>
            <a:ext cx="199800" cy="5436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499" name="Line 53"/>
          <p:cNvSpPr/>
          <p:nvPr/>
        </p:nvSpPr>
        <p:spPr>
          <a:xfrm flipV="1">
            <a:off x="5580720" y="2730240"/>
            <a:ext cx="266400" cy="7272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500" name="Line 54"/>
          <p:cNvSpPr/>
          <p:nvPr/>
        </p:nvSpPr>
        <p:spPr>
          <a:xfrm flipV="1">
            <a:off x="5598720" y="2778840"/>
            <a:ext cx="333000" cy="9072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501" name="Line 55"/>
          <p:cNvSpPr/>
          <p:nvPr/>
        </p:nvSpPr>
        <p:spPr>
          <a:xfrm flipV="1">
            <a:off x="5616720" y="2845080"/>
            <a:ext cx="333000" cy="9072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502" name="CustomShape 56"/>
          <p:cNvSpPr/>
          <p:nvPr/>
        </p:nvSpPr>
        <p:spPr>
          <a:xfrm rot="954600">
            <a:off x="6183720" y="2549520"/>
            <a:ext cx="483480" cy="552600"/>
          </a:xfrm>
          <a:prstGeom prst="foldedCorner">
            <a:avLst>
              <a:gd name="adj" fmla="val 18900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sp>
        <p:nvSpPr>
          <p:cNvPr id="503" name="Line 57"/>
          <p:cNvSpPr/>
          <p:nvPr/>
        </p:nvSpPr>
        <p:spPr>
          <a:xfrm>
            <a:off x="6316200" y="2579400"/>
            <a:ext cx="331920" cy="9468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504" name="Line 58"/>
          <p:cNvSpPr/>
          <p:nvPr/>
        </p:nvSpPr>
        <p:spPr>
          <a:xfrm>
            <a:off x="6297480" y="2645640"/>
            <a:ext cx="199080" cy="5688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505" name="Line 59"/>
          <p:cNvSpPr/>
          <p:nvPr/>
        </p:nvSpPr>
        <p:spPr>
          <a:xfrm>
            <a:off x="6278400" y="2712600"/>
            <a:ext cx="265680" cy="7560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506" name="Line 60"/>
          <p:cNvSpPr/>
          <p:nvPr/>
        </p:nvSpPr>
        <p:spPr>
          <a:xfrm>
            <a:off x="6259320" y="2778840"/>
            <a:ext cx="331920" cy="9468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507" name="Line 61"/>
          <p:cNvSpPr/>
          <p:nvPr/>
        </p:nvSpPr>
        <p:spPr>
          <a:xfrm>
            <a:off x="6240600" y="2845080"/>
            <a:ext cx="331920" cy="9468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508" name="CustomShape 62"/>
          <p:cNvSpPr/>
          <p:nvPr/>
        </p:nvSpPr>
        <p:spPr>
          <a:xfrm>
            <a:off x="5862240" y="2549520"/>
            <a:ext cx="483480" cy="552600"/>
          </a:xfrm>
          <a:prstGeom prst="foldedCorner">
            <a:avLst>
              <a:gd name="adj" fmla="val 18900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sp>
        <p:nvSpPr>
          <p:cNvPr id="509" name="Line 63"/>
          <p:cNvSpPr/>
          <p:nvPr/>
        </p:nvSpPr>
        <p:spPr>
          <a:xfrm>
            <a:off x="5931000" y="2618640"/>
            <a:ext cx="34524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510" name="Line 64"/>
          <p:cNvSpPr/>
          <p:nvPr/>
        </p:nvSpPr>
        <p:spPr>
          <a:xfrm>
            <a:off x="5931000" y="2687400"/>
            <a:ext cx="20700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511" name="Line 65"/>
          <p:cNvSpPr/>
          <p:nvPr/>
        </p:nvSpPr>
        <p:spPr>
          <a:xfrm>
            <a:off x="5931000" y="2756880"/>
            <a:ext cx="27612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512" name="Line 66"/>
          <p:cNvSpPr/>
          <p:nvPr/>
        </p:nvSpPr>
        <p:spPr>
          <a:xfrm>
            <a:off x="5931000" y="2826000"/>
            <a:ext cx="34524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513" name="Line 67"/>
          <p:cNvSpPr/>
          <p:nvPr/>
        </p:nvSpPr>
        <p:spPr>
          <a:xfrm>
            <a:off x="5931000" y="2894760"/>
            <a:ext cx="34524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pic>
        <p:nvPicPr>
          <p:cNvPr id="514" name="" descr=""/>
          <p:cNvPicPr/>
          <p:nvPr/>
        </p:nvPicPr>
        <p:blipFill>
          <a:blip r:embed="rId7"/>
          <a:stretch>
            <a:fillRect/>
          </a:stretch>
        </p:blipFill>
        <p:spPr>
          <a:xfrm>
            <a:off x="5522760" y="2917440"/>
            <a:ext cx="1211400" cy="318240"/>
          </a:xfrm>
          <a:prstGeom prst="rect">
            <a:avLst/>
          </a:prstGeom>
          <a:ln>
            <a:noFill/>
          </a:ln>
        </p:spPr>
      </p:pic>
      <p:sp>
        <p:nvSpPr>
          <p:cNvPr id="515" name="CustomShape 68"/>
          <p:cNvSpPr/>
          <p:nvPr/>
        </p:nvSpPr>
        <p:spPr>
          <a:xfrm>
            <a:off x="7077240" y="2601720"/>
            <a:ext cx="483480" cy="552600"/>
          </a:xfrm>
          <a:prstGeom prst="foldedCorner">
            <a:avLst>
              <a:gd name="adj" fmla="val 18900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sp>
        <p:nvSpPr>
          <p:cNvPr id="516" name="Line 69"/>
          <p:cNvSpPr/>
          <p:nvPr/>
        </p:nvSpPr>
        <p:spPr>
          <a:xfrm>
            <a:off x="7146000" y="2670840"/>
            <a:ext cx="34524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517" name="Line 70"/>
          <p:cNvSpPr/>
          <p:nvPr/>
        </p:nvSpPr>
        <p:spPr>
          <a:xfrm>
            <a:off x="7146000" y="2739600"/>
            <a:ext cx="20700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518" name="Line 71"/>
          <p:cNvSpPr/>
          <p:nvPr/>
        </p:nvSpPr>
        <p:spPr>
          <a:xfrm>
            <a:off x="7146000" y="2809080"/>
            <a:ext cx="27612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519" name="Line 72"/>
          <p:cNvSpPr/>
          <p:nvPr/>
        </p:nvSpPr>
        <p:spPr>
          <a:xfrm>
            <a:off x="7146000" y="2878200"/>
            <a:ext cx="34524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520" name="Line 73"/>
          <p:cNvSpPr/>
          <p:nvPr/>
        </p:nvSpPr>
        <p:spPr>
          <a:xfrm>
            <a:off x="7146000" y="2946960"/>
            <a:ext cx="34524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pic>
        <p:nvPicPr>
          <p:cNvPr id="521" name="" descr=""/>
          <p:cNvPicPr/>
          <p:nvPr/>
        </p:nvPicPr>
        <p:blipFill>
          <a:blip r:embed="rId8"/>
          <a:stretch>
            <a:fillRect/>
          </a:stretch>
        </p:blipFill>
        <p:spPr>
          <a:xfrm>
            <a:off x="7406640" y="2568960"/>
            <a:ext cx="451080" cy="585360"/>
          </a:xfrm>
          <a:prstGeom prst="rect">
            <a:avLst/>
          </a:prstGeom>
          <a:ln w="9360">
            <a:solidFill>
              <a:srgbClr val="ffffff"/>
            </a:solidFill>
            <a:miter/>
          </a:ln>
        </p:spPr>
      </p:pic>
      <p:pic>
        <p:nvPicPr>
          <p:cNvPr id="522" name="" descr=""/>
          <p:cNvPicPr/>
          <p:nvPr/>
        </p:nvPicPr>
        <p:blipFill>
          <a:blip r:embed="rId9"/>
          <a:stretch>
            <a:fillRect/>
          </a:stretch>
        </p:blipFill>
        <p:spPr>
          <a:xfrm>
            <a:off x="5259240" y="1743840"/>
            <a:ext cx="720720" cy="8056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8" dur="indefinite" restart="never" nodeType="tmRoot">
          <p:childTnLst>
            <p:seq>
              <p:cTn id="49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TextShape 1"/>
          <p:cNvSpPr txBox="1"/>
          <p:nvPr/>
        </p:nvSpPr>
        <p:spPr>
          <a:xfrm>
            <a:off x="504360" y="285480"/>
            <a:ext cx="7725240" cy="690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3200">
                <a:latin typeface="Arial"/>
              </a:rPr>
              <a:t>Collaborate in the Workspace</a:t>
            </a:r>
            <a:endParaRPr/>
          </a:p>
        </p:txBody>
      </p:sp>
      <p:pic>
        <p:nvPicPr>
          <p:cNvPr id="524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36000" y="1188720"/>
            <a:ext cx="9966960" cy="6126480"/>
          </a:xfrm>
          <a:prstGeom prst="rect">
            <a:avLst/>
          </a:prstGeom>
          <a:ln>
            <a:noFill/>
          </a:ln>
        </p:spPr>
      </p:pic>
      <p:sp>
        <p:nvSpPr>
          <p:cNvPr id="525" name="CustomShape 2"/>
          <p:cNvSpPr/>
          <p:nvPr/>
        </p:nvSpPr>
        <p:spPr>
          <a:xfrm>
            <a:off x="4480560" y="5476320"/>
            <a:ext cx="2926080" cy="1656000"/>
          </a:xfrm>
          <a:prstGeom prst="wedgeRectCallout">
            <a:avLst>
              <a:gd name="adj1" fmla="val 23449"/>
              <a:gd name="adj2" fmla="val 1643"/>
            </a:avLst>
          </a:prstGeom>
          <a:solidFill>
            <a:srgbClr val="cccccc"/>
          </a:solidFill>
          <a:ln w="18360">
            <a:solidFill>
              <a:srgbClr val="000000"/>
            </a:solidFill>
            <a:round/>
          </a:ln>
        </p:spPr>
      </p:sp>
      <p:pic>
        <p:nvPicPr>
          <p:cNvPr id="526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4608000" y="5518800"/>
            <a:ext cx="548640" cy="754200"/>
          </a:xfrm>
          <a:prstGeom prst="rect">
            <a:avLst/>
          </a:prstGeom>
          <a:ln>
            <a:noFill/>
          </a:ln>
        </p:spPr>
      </p:pic>
      <p:sp>
        <p:nvSpPr>
          <p:cNvPr id="527" name="TextShape 3"/>
          <p:cNvSpPr txBox="1"/>
          <p:nvPr/>
        </p:nvSpPr>
        <p:spPr>
          <a:xfrm>
            <a:off x="5212080" y="5476320"/>
            <a:ext cx="2093400" cy="858240"/>
          </a:xfrm>
          <a:prstGeom prst="rect">
            <a:avLst/>
          </a:prstGeom>
        </p:spPr>
        <p:txBody>
          <a:bodyPr lIns="90000" rIns="90000" tIns="45000" bIns="45000"/>
          <a:p>
            <a:r>
              <a:rPr lang="en-US">
                <a:latin typeface="Arial"/>
              </a:rPr>
              <a:t>Jing Guo</a:t>
            </a:r>
            <a:endParaRPr/>
          </a:p>
          <a:p>
            <a:r>
              <a:rPr lang="en-US">
                <a:latin typeface="Arial"/>
              </a:rPr>
              <a:t>Professor</a:t>
            </a:r>
            <a:endParaRPr/>
          </a:p>
          <a:p>
            <a:r>
              <a:rPr lang="en-US">
                <a:latin typeface="Arial"/>
              </a:rPr>
              <a:t>Carbon Nanotubes</a:t>
            </a:r>
            <a:endParaRPr/>
          </a:p>
        </p:txBody>
      </p:sp>
      <p:sp>
        <p:nvSpPr>
          <p:cNvPr id="528" name="CustomShape 4"/>
          <p:cNvSpPr/>
          <p:nvPr/>
        </p:nvSpPr>
        <p:spPr>
          <a:xfrm rot="20685000">
            <a:off x="4755960" y="6332760"/>
            <a:ext cx="483480" cy="552600"/>
          </a:xfrm>
          <a:prstGeom prst="foldedCorner">
            <a:avLst>
              <a:gd name="adj" fmla="val 18900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sp>
        <p:nvSpPr>
          <p:cNvPr id="529" name="Line 5"/>
          <p:cNvSpPr/>
          <p:nvPr/>
        </p:nvSpPr>
        <p:spPr>
          <a:xfrm flipV="1">
            <a:off x="4776480" y="6363720"/>
            <a:ext cx="333000" cy="9072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530" name="Line 6"/>
          <p:cNvSpPr/>
          <p:nvPr/>
        </p:nvSpPr>
        <p:spPr>
          <a:xfrm flipV="1">
            <a:off x="4794480" y="6466680"/>
            <a:ext cx="199800" cy="5436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531" name="Line 7"/>
          <p:cNvSpPr/>
          <p:nvPr/>
        </p:nvSpPr>
        <p:spPr>
          <a:xfrm flipV="1">
            <a:off x="4812840" y="6515280"/>
            <a:ext cx="266400" cy="7272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532" name="Line 8"/>
          <p:cNvSpPr/>
          <p:nvPr/>
        </p:nvSpPr>
        <p:spPr>
          <a:xfrm flipV="1">
            <a:off x="4830840" y="6563880"/>
            <a:ext cx="333000" cy="9072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533" name="Line 9"/>
          <p:cNvSpPr/>
          <p:nvPr/>
        </p:nvSpPr>
        <p:spPr>
          <a:xfrm flipV="1">
            <a:off x="4848840" y="6630120"/>
            <a:ext cx="333000" cy="9072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534" name="CustomShape 10"/>
          <p:cNvSpPr/>
          <p:nvPr/>
        </p:nvSpPr>
        <p:spPr>
          <a:xfrm rot="954600">
            <a:off x="5415840" y="6334560"/>
            <a:ext cx="483480" cy="552600"/>
          </a:xfrm>
          <a:prstGeom prst="foldedCorner">
            <a:avLst>
              <a:gd name="adj" fmla="val 18900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sp>
        <p:nvSpPr>
          <p:cNvPr id="535" name="Line 11"/>
          <p:cNvSpPr/>
          <p:nvPr/>
        </p:nvSpPr>
        <p:spPr>
          <a:xfrm>
            <a:off x="5548320" y="6364440"/>
            <a:ext cx="331920" cy="9468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536" name="Line 12"/>
          <p:cNvSpPr/>
          <p:nvPr/>
        </p:nvSpPr>
        <p:spPr>
          <a:xfrm>
            <a:off x="5529600" y="6430680"/>
            <a:ext cx="199080" cy="5688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537" name="Line 13"/>
          <p:cNvSpPr/>
          <p:nvPr/>
        </p:nvSpPr>
        <p:spPr>
          <a:xfrm>
            <a:off x="5510520" y="6497640"/>
            <a:ext cx="265680" cy="7560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538" name="Line 14"/>
          <p:cNvSpPr/>
          <p:nvPr/>
        </p:nvSpPr>
        <p:spPr>
          <a:xfrm>
            <a:off x="5491440" y="6563880"/>
            <a:ext cx="331920" cy="9468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539" name="Line 15"/>
          <p:cNvSpPr/>
          <p:nvPr/>
        </p:nvSpPr>
        <p:spPr>
          <a:xfrm>
            <a:off x="5472720" y="6630120"/>
            <a:ext cx="331920" cy="9468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540" name="CustomShape 16"/>
          <p:cNvSpPr/>
          <p:nvPr/>
        </p:nvSpPr>
        <p:spPr>
          <a:xfrm>
            <a:off x="5094360" y="6334560"/>
            <a:ext cx="483480" cy="552600"/>
          </a:xfrm>
          <a:prstGeom prst="foldedCorner">
            <a:avLst>
              <a:gd name="adj" fmla="val 18900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sp>
        <p:nvSpPr>
          <p:cNvPr id="541" name="Line 17"/>
          <p:cNvSpPr/>
          <p:nvPr/>
        </p:nvSpPr>
        <p:spPr>
          <a:xfrm>
            <a:off x="5163120" y="6403680"/>
            <a:ext cx="34524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542" name="Line 18"/>
          <p:cNvSpPr/>
          <p:nvPr/>
        </p:nvSpPr>
        <p:spPr>
          <a:xfrm>
            <a:off x="5163120" y="6472440"/>
            <a:ext cx="20700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543" name="Line 19"/>
          <p:cNvSpPr/>
          <p:nvPr/>
        </p:nvSpPr>
        <p:spPr>
          <a:xfrm>
            <a:off x="5163120" y="6541920"/>
            <a:ext cx="27612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544" name="Line 20"/>
          <p:cNvSpPr/>
          <p:nvPr/>
        </p:nvSpPr>
        <p:spPr>
          <a:xfrm>
            <a:off x="5163120" y="6611040"/>
            <a:ext cx="34524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545" name="Line 21"/>
          <p:cNvSpPr/>
          <p:nvPr/>
        </p:nvSpPr>
        <p:spPr>
          <a:xfrm>
            <a:off x="5163120" y="6679800"/>
            <a:ext cx="34524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pic>
        <p:nvPicPr>
          <p:cNvPr id="546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4754880" y="6702480"/>
            <a:ext cx="1211400" cy="318240"/>
          </a:xfrm>
          <a:prstGeom prst="rect">
            <a:avLst/>
          </a:prstGeom>
          <a:ln>
            <a:noFill/>
          </a:ln>
        </p:spPr>
      </p:pic>
      <p:pic>
        <p:nvPicPr>
          <p:cNvPr id="547" name="" descr=""/>
          <p:cNvPicPr/>
          <p:nvPr/>
        </p:nvPicPr>
        <p:blipFill>
          <a:blip r:embed="rId4"/>
          <a:stretch>
            <a:fillRect/>
          </a:stretch>
        </p:blipFill>
        <p:spPr>
          <a:xfrm>
            <a:off x="6864120" y="6354000"/>
            <a:ext cx="451080" cy="585360"/>
          </a:xfrm>
          <a:prstGeom prst="rect">
            <a:avLst/>
          </a:prstGeom>
          <a:ln w="9360">
            <a:solidFill>
              <a:srgbClr val="ffffff"/>
            </a:solidFill>
            <a:miter/>
          </a:ln>
        </p:spPr>
      </p:pic>
      <p:sp>
        <p:nvSpPr>
          <p:cNvPr id="548" name="CustomShape 22"/>
          <p:cNvSpPr/>
          <p:nvPr/>
        </p:nvSpPr>
        <p:spPr>
          <a:xfrm>
            <a:off x="6309360" y="6386760"/>
            <a:ext cx="483480" cy="552600"/>
          </a:xfrm>
          <a:prstGeom prst="foldedCorner">
            <a:avLst>
              <a:gd name="adj" fmla="val 18900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sp>
        <p:nvSpPr>
          <p:cNvPr id="549" name="Line 23"/>
          <p:cNvSpPr/>
          <p:nvPr/>
        </p:nvSpPr>
        <p:spPr>
          <a:xfrm>
            <a:off x="6378120" y="6455880"/>
            <a:ext cx="34524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550" name="Line 24"/>
          <p:cNvSpPr/>
          <p:nvPr/>
        </p:nvSpPr>
        <p:spPr>
          <a:xfrm>
            <a:off x="6378120" y="6524640"/>
            <a:ext cx="20700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551" name="Line 25"/>
          <p:cNvSpPr/>
          <p:nvPr/>
        </p:nvSpPr>
        <p:spPr>
          <a:xfrm>
            <a:off x="6378120" y="6594120"/>
            <a:ext cx="27612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552" name="Line 26"/>
          <p:cNvSpPr/>
          <p:nvPr/>
        </p:nvSpPr>
        <p:spPr>
          <a:xfrm>
            <a:off x="6378120" y="6663240"/>
            <a:ext cx="34524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553" name="Line 27"/>
          <p:cNvSpPr/>
          <p:nvPr/>
        </p:nvSpPr>
        <p:spPr>
          <a:xfrm>
            <a:off x="6378120" y="6732000"/>
            <a:ext cx="34524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554" name="CustomShape 28"/>
          <p:cNvSpPr/>
          <p:nvPr/>
        </p:nvSpPr>
        <p:spPr>
          <a:xfrm>
            <a:off x="5248440" y="1691280"/>
            <a:ext cx="2926080" cy="1600560"/>
          </a:xfrm>
          <a:prstGeom prst="wedgeRectCallout">
            <a:avLst>
              <a:gd name="adj1" fmla="val 10275"/>
              <a:gd name="adj2" fmla="val 24446"/>
            </a:avLst>
          </a:prstGeom>
          <a:solidFill>
            <a:srgbClr val="cccccc"/>
          </a:solidFill>
          <a:ln w="18360">
            <a:solidFill>
              <a:srgbClr val="000000"/>
            </a:solidFill>
            <a:round/>
          </a:ln>
        </p:spPr>
      </p:sp>
      <p:sp>
        <p:nvSpPr>
          <p:cNvPr id="555" name="TextShape 29"/>
          <p:cNvSpPr txBox="1"/>
          <p:nvPr/>
        </p:nvSpPr>
        <p:spPr>
          <a:xfrm>
            <a:off x="5979960" y="1691280"/>
            <a:ext cx="2058120" cy="858240"/>
          </a:xfrm>
          <a:prstGeom prst="rect">
            <a:avLst/>
          </a:prstGeom>
        </p:spPr>
        <p:txBody>
          <a:bodyPr lIns="90000" rIns="90000" tIns="45000" bIns="45000"/>
          <a:p>
            <a:r>
              <a:rPr lang="en-US">
                <a:latin typeface="Arial"/>
              </a:rPr>
              <a:t>New Grad Student</a:t>
            </a:r>
            <a:endParaRPr/>
          </a:p>
          <a:p>
            <a:r>
              <a:rPr lang="en-US">
                <a:latin typeface="Arial"/>
              </a:rPr>
              <a:t>Graphene</a:t>
            </a:r>
            <a:endParaRPr/>
          </a:p>
          <a:p>
            <a:r>
              <a:rPr lang="en-US">
                <a:latin typeface="Arial"/>
              </a:rPr>
              <a:t>NanoRibbons</a:t>
            </a:r>
            <a:endParaRPr/>
          </a:p>
        </p:txBody>
      </p:sp>
      <p:sp>
        <p:nvSpPr>
          <p:cNvPr id="556" name="CustomShape 30"/>
          <p:cNvSpPr/>
          <p:nvPr/>
        </p:nvSpPr>
        <p:spPr>
          <a:xfrm rot="20685000">
            <a:off x="5523840" y="2547720"/>
            <a:ext cx="483480" cy="552600"/>
          </a:xfrm>
          <a:prstGeom prst="foldedCorner">
            <a:avLst>
              <a:gd name="adj" fmla="val 18900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sp>
        <p:nvSpPr>
          <p:cNvPr id="557" name="Line 31"/>
          <p:cNvSpPr/>
          <p:nvPr/>
        </p:nvSpPr>
        <p:spPr>
          <a:xfrm flipV="1">
            <a:off x="5544360" y="2578680"/>
            <a:ext cx="333000" cy="9072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558" name="Line 32"/>
          <p:cNvSpPr/>
          <p:nvPr/>
        </p:nvSpPr>
        <p:spPr>
          <a:xfrm flipV="1">
            <a:off x="5562360" y="2681640"/>
            <a:ext cx="199800" cy="5436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559" name="Line 33"/>
          <p:cNvSpPr/>
          <p:nvPr/>
        </p:nvSpPr>
        <p:spPr>
          <a:xfrm flipV="1">
            <a:off x="5580720" y="2730240"/>
            <a:ext cx="266400" cy="7272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560" name="Line 34"/>
          <p:cNvSpPr/>
          <p:nvPr/>
        </p:nvSpPr>
        <p:spPr>
          <a:xfrm flipV="1">
            <a:off x="5598720" y="2778840"/>
            <a:ext cx="333000" cy="9072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561" name="Line 35"/>
          <p:cNvSpPr/>
          <p:nvPr/>
        </p:nvSpPr>
        <p:spPr>
          <a:xfrm flipV="1">
            <a:off x="5616720" y="2845080"/>
            <a:ext cx="333000" cy="9072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562" name="CustomShape 36"/>
          <p:cNvSpPr/>
          <p:nvPr/>
        </p:nvSpPr>
        <p:spPr>
          <a:xfrm rot="954600">
            <a:off x="6183720" y="2549520"/>
            <a:ext cx="483480" cy="552600"/>
          </a:xfrm>
          <a:prstGeom prst="foldedCorner">
            <a:avLst>
              <a:gd name="adj" fmla="val 18900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sp>
        <p:nvSpPr>
          <p:cNvPr id="563" name="Line 37"/>
          <p:cNvSpPr/>
          <p:nvPr/>
        </p:nvSpPr>
        <p:spPr>
          <a:xfrm>
            <a:off x="6316200" y="2579400"/>
            <a:ext cx="331920" cy="9468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564" name="Line 38"/>
          <p:cNvSpPr/>
          <p:nvPr/>
        </p:nvSpPr>
        <p:spPr>
          <a:xfrm>
            <a:off x="6297480" y="2645640"/>
            <a:ext cx="199080" cy="5688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565" name="Line 39"/>
          <p:cNvSpPr/>
          <p:nvPr/>
        </p:nvSpPr>
        <p:spPr>
          <a:xfrm>
            <a:off x="6278400" y="2712600"/>
            <a:ext cx="265680" cy="7560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566" name="Line 40"/>
          <p:cNvSpPr/>
          <p:nvPr/>
        </p:nvSpPr>
        <p:spPr>
          <a:xfrm>
            <a:off x="6259320" y="2778840"/>
            <a:ext cx="331920" cy="9468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567" name="Line 41"/>
          <p:cNvSpPr/>
          <p:nvPr/>
        </p:nvSpPr>
        <p:spPr>
          <a:xfrm>
            <a:off x="6240600" y="2845080"/>
            <a:ext cx="331920" cy="9468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568" name="CustomShape 42"/>
          <p:cNvSpPr/>
          <p:nvPr/>
        </p:nvSpPr>
        <p:spPr>
          <a:xfrm>
            <a:off x="5862240" y="2549520"/>
            <a:ext cx="483480" cy="552600"/>
          </a:xfrm>
          <a:prstGeom prst="foldedCorner">
            <a:avLst>
              <a:gd name="adj" fmla="val 18900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sp>
        <p:nvSpPr>
          <p:cNvPr id="569" name="Line 43"/>
          <p:cNvSpPr/>
          <p:nvPr/>
        </p:nvSpPr>
        <p:spPr>
          <a:xfrm>
            <a:off x="5931000" y="2618640"/>
            <a:ext cx="34524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570" name="Line 44"/>
          <p:cNvSpPr/>
          <p:nvPr/>
        </p:nvSpPr>
        <p:spPr>
          <a:xfrm>
            <a:off x="5931000" y="2687400"/>
            <a:ext cx="20700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571" name="Line 45"/>
          <p:cNvSpPr/>
          <p:nvPr/>
        </p:nvSpPr>
        <p:spPr>
          <a:xfrm>
            <a:off x="5931000" y="2756880"/>
            <a:ext cx="27612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572" name="Line 46"/>
          <p:cNvSpPr/>
          <p:nvPr/>
        </p:nvSpPr>
        <p:spPr>
          <a:xfrm>
            <a:off x="5931000" y="2826000"/>
            <a:ext cx="34524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573" name="Line 47"/>
          <p:cNvSpPr/>
          <p:nvPr/>
        </p:nvSpPr>
        <p:spPr>
          <a:xfrm>
            <a:off x="5931000" y="2894760"/>
            <a:ext cx="34524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pic>
        <p:nvPicPr>
          <p:cNvPr id="574" name="" descr=""/>
          <p:cNvPicPr/>
          <p:nvPr/>
        </p:nvPicPr>
        <p:blipFill>
          <a:blip r:embed="rId5"/>
          <a:stretch>
            <a:fillRect/>
          </a:stretch>
        </p:blipFill>
        <p:spPr>
          <a:xfrm>
            <a:off x="5522760" y="2917440"/>
            <a:ext cx="1211400" cy="318240"/>
          </a:xfrm>
          <a:prstGeom prst="rect">
            <a:avLst/>
          </a:prstGeom>
          <a:ln>
            <a:noFill/>
          </a:ln>
        </p:spPr>
      </p:pic>
      <p:sp>
        <p:nvSpPr>
          <p:cNvPr id="575" name="CustomShape 48"/>
          <p:cNvSpPr/>
          <p:nvPr/>
        </p:nvSpPr>
        <p:spPr>
          <a:xfrm>
            <a:off x="7077240" y="2601720"/>
            <a:ext cx="483480" cy="552600"/>
          </a:xfrm>
          <a:prstGeom prst="foldedCorner">
            <a:avLst>
              <a:gd name="adj" fmla="val 18900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sp>
        <p:nvSpPr>
          <p:cNvPr id="576" name="Line 49"/>
          <p:cNvSpPr/>
          <p:nvPr/>
        </p:nvSpPr>
        <p:spPr>
          <a:xfrm>
            <a:off x="7146000" y="2670840"/>
            <a:ext cx="34524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577" name="Line 50"/>
          <p:cNvSpPr/>
          <p:nvPr/>
        </p:nvSpPr>
        <p:spPr>
          <a:xfrm>
            <a:off x="7146000" y="2739600"/>
            <a:ext cx="20700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578" name="Line 51"/>
          <p:cNvSpPr/>
          <p:nvPr/>
        </p:nvSpPr>
        <p:spPr>
          <a:xfrm>
            <a:off x="7146000" y="2809080"/>
            <a:ext cx="27612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579" name="Line 52"/>
          <p:cNvSpPr/>
          <p:nvPr/>
        </p:nvSpPr>
        <p:spPr>
          <a:xfrm>
            <a:off x="7146000" y="2878200"/>
            <a:ext cx="34524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580" name="Line 53"/>
          <p:cNvSpPr/>
          <p:nvPr/>
        </p:nvSpPr>
        <p:spPr>
          <a:xfrm>
            <a:off x="7146000" y="2946960"/>
            <a:ext cx="34524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pic>
        <p:nvPicPr>
          <p:cNvPr id="581" name="" descr=""/>
          <p:cNvPicPr/>
          <p:nvPr/>
        </p:nvPicPr>
        <p:blipFill>
          <a:blip r:embed="rId6"/>
          <a:stretch>
            <a:fillRect/>
          </a:stretch>
        </p:blipFill>
        <p:spPr>
          <a:xfrm>
            <a:off x="7406640" y="2568960"/>
            <a:ext cx="451080" cy="585360"/>
          </a:xfrm>
          <a:prstGeom prst="rect">
            <a:avLst/>
          </a:prstGeom>
          <a:ln w="9360">
            <a:solidFill>
              <a:srgbClr val="ffffff"/>
            </a:solidFill>
            <a:miter/>
          </a:ln>
        </p:spPr>
      </p:pic>
      <p:pic>
        <p:nvPicPr>
          <p:cNvPr id="582" name="" descr=""/>
          <p:cNvPicPr/>
          <p:nvPr/>
        </p:nvPicPr>
        <p:blipFill>
          <a:blip r:embed="rId7"/>
          <a:stretch>
            <a:fillRect/>
          </a:stretch>
        </p:blipFill>
        <p:spPr>
          <a:xfrm>
            <a:off x="5259240" y="1743840"/>
            <a:ext cx="720720" cy="805680"/>
          </a:xfrm>
          <a:prstGeom prst="rect">
            <a:avLst/>
          </a:prstGeom>
          <a:ln>
            <a:noFill/>
          </a:ln>
        </p:spPr>
      </p:pic>
      <p:pic>
        <p:nvPicPr>
          <p:cNvPr id="583" name="" descr=""/>
          <p:cNvPicPr/>
          <p:nvPr/>
        </p:nvPicPr>
        <p:blipFill>
          <a:blip r:embed="rId8"/>
          <a:stretch>
            <a:fillRect/>
          </a:stretch>
        </p:blipFill>
        <p:spPr>
          <a:xfrm>
            <a:off x="2743200" y="3200400"/>
            <a:ext cx="2193120" cy="1864080"/>
          </a:xfrm>
          <a:prstGeom prst="rect">
            <a:avLst/>
          </a:prstGeom>
          <a:ln>
            <a:noFill/>
          </a:ln>
        </p:spPr>
      </p:pic>
      <p:sp>
        <p:nvSpPr>
          <p:cNvPr id="584" name="Line 54"/>
          <p:cNvSpPr/>
          <p:nvPr/>
        </p:nvSpPr>
        <p:spPr>
          <a:xfrm flipH="1">
            <a:off x="3579120" y="2759040"/>
            <a:ext cx="1905840" cy="1181520"/>
          </a:xfrm>
          <a:prstGeom prst="line">
            <a:avLst/>
          </a:prstGeom>
          <a:ln w="91440">
            <a:solidFill>
              <a:srgbClr val="ff3333"/>
            </a:solidFill>
            <a:round/>
            <a:tailEnd len="med" type="oval" w="med"/>
          </a:ln>
        </p:spPr>
      </p:sp>
      <p:sp>
        <p:nvSpPr>
          <p:cNvPr id="585" name="CustomShape 55"/>
          <p:cNvSpPr/>
          <p:nvPr/>
        </p:nvSpPr>
        <p:spPr>
          <a:xfrm>
            <a:off x="183240" y="2054880"/>
            <a:ext cx="2011680" cy="1737360"/>
          </a:xfrm>
          <a:prstGeom prst="wedgeRectCallout">
            <a:avLst>
              <a:gd name="adj1" fmla="val 12699"/>
              <a:gd name="adj2" fmla="val -5177"/>
            </a:avLst>
          </a:prstGeom>
          <a:solidFill>
            <a:srgbClr val="cccccc"/>
          </a:solidFill>
          <a:ln w="18360">
            <a:solidFill>
              <a:srgbClr val="000000"/>
            </a:solidFill>
            <a:round/>
          </a:ln>
        </p:spPr>
      </p:sp>
      <p:pic>
        <p:nvPicPr>
          <p:cNvPr id="586" name="" descr=""/>
          <p:cNvPicPr/>
          <p:nvPr/>
        </p:nvPicPr>
        <p:blipFill>
          <a:blip r:embed="rId9"/>
          <a:stretch>
            <a:fillRect/>
          </a:stretch>
        </p:blipFill>
        <p:spPr>
          <a:xfrm>
            <a:off x="274680" y="2146320"/>
            <a:ext cx="731520" cy="754200"/>
          </a:xfrm>
          <a:prstGeom prst="rect">
            <a:avLst/>
          </a:prstGeom>
          <a:ln>
            <a:noFill/>
          </a:ln>
        </p:spPr>
      </p:pic>
      <p:sp>
        <p:nvSpPr>
          <p:cNvPr id="587" name="CustomShape 56"/>
          <p:cNvSpPr/>
          <p:nvPr/>
        </p:nvSpPr>
        <p:spPr>
          <a:xfrm rot="19981800">
            <a:off x="1229040" y="2106720"/>
            <a:ext cx="483480" cy="552600"/>
          </a:xfrm>
          <a:prstGeom prst="foldedCorner">
            <a:avLst>
              <a:gd name="adj" fmla="val 18900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sp>
        <p:nvSpPr>
          <p:cNvPr id="588" name="Line 57"/>
          <p:cNvSpPr/>
          <p:nvPr/>
        </p:nvSpPr>
        <p:spPr>
          <a:xfrm flipV="1">
            <a:off x="1222560" y="2120400"/>
            <a:ext cx="307800" cy="15660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589" name="Line 58"/>
          <p:cNvSpPr/>
          <p:nvPr/>
        </p:nvSpPr>
        <p:spPr>
          <a:xfrm flipV="1">
            <a:off x="1253880" y="2244600"/>
            <a:ext cx="184320" cy="9396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590" name="Line 59"/>
          <p:cNvSpPr/>
          <p:nvPr/>
        </p:nvSpPr>
        <p:spPr>
          <a:xfrm flipV="1">
            <a:off x="1285560" y="2275200"/>
            <a:ext cx="246240" cy="12528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591" name="Line 60"/>
          <p:cNvSpPr/>
          <p:nvPr/>
        </p:nvSpPr>
        <p:spPr>
          <a:xfrm flipV="1">
            <a:off x="1316880" y="2305440"/>
            <a:ext cx="307800" cy="15660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592" name="Line 61"/>
          <p:cNvSpPr/>
          <p:nvPr/>
        </p:nvSpPr>
        <p:spPr>
          <a:xfrm flipV="1">
            <a:off x="1347840" y="2366640"/>
            <a:ext cx="307800" cy="15660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593" name="CustomShape 62"/>
          <p:cNvSpPr/>
          <p:nvPr/>
        </p:nvSpPr>
        <p:spPr>
          <a:xfrm rot="1347000">
            <a:off x="1532880" y="2191680"/>
            <a:ext cx="483480" cy="552600"/>
          </a:xfrm>
          <a:prstGeom prst="foldedCorner">
            <a:avLst>
              <a:gd name="adj" fmla="val 18900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sp>
        <p:nvSpPr>
          <p:cNvPr id="594" name="Line 63"/>
          <p:cNvSpPr/>
          <p:nvPr/>
        </p:nvSpPr>
        <p:spPr>
          <a:xfrm>
            <a:off x="1693800" y="2210400"/>
            <a:ext cx="318960" cy="13176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595" name="Line 64"/>
          <p:cNvSpPr/>
          <p:nvPr/>
        </p:nvSpPr>
        <p:spPr>
          <a:xfrm>
            <a:off x="1667520" y="2274120"/>
            <a:ext cx="191160" cy="7920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596" name="Line 65"/>
          <p:cNvSpPr/>
          <p:nvPr/>
        </p:nvSpPr>
        <p:spPr>
          <a:xfrm>
            <a:off x="1640880" y="2338200"/>
            <a:ext cx="255240" cy="10548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597" name="Line 66"/>
          <p:cNvSpPr/>
          <p:nvPr/>
        </p:nvSpPr>
        <p:spPr>
          <a:xfrm>
            <a:off x="1614600" y="2402280"/>
            <a:ext cx="318960" cy="13176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598" name="Line 67"/>
          <p:cNvSpPr/>
          <p:nvPr/>
        </p:nvSpPr>
        <p:spPr>
          <a:xfrm>
            <a:off x="1588320" y="2465640"/>
            <a:ext cx="318960" cy="13176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599" name="CustomShape 68"/>
          <p:cNvSpPr/>
          <p:nvPr/>
        </p:nvSpPr>
        <p:spPr>
          <a:xfrm>
            <a:off x="1303200" y="2286000"/>
            <a:ext cx="483480" cy="552600"/>
          </a:xfrm>
          <a:prstGeom prst="foldedCorner">
            <a:avLst>
              <a:gd name="adj" fmla="val 18900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sp>
        <p:nvSpPr>
          <p:cNvPr id="600" name="Line 69"/>
          <p:cNvSpPr/>
          <p:nvPr/>
        </p:nvSpPr>
        <p:spPr>
          <a:xfrm>
            <a:off x="1371960" y="2355120"/>
            <a:ext cx="34524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601" name="Line 70"/>
          <p:cNvSpPr/>
          <p:nvPr/>
        </p:nvSpPr>
        <p:spPr>
          <a:xfrm>
            <a:off x="1371960" y="2423880"/>
            <a:ext cx="20700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602" name="Line 71"/>
          <p:cNvSpPr/>
          <p:nvPr/>
        </p:nvSpPr>
        <p:spPr>
          <a:xfrm>
            <a:off x="1371960" y="2493360"/>
            <a:ext cx="27612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603" name="Line 72"/>
          <p:cNvSpPr/>
          <p:nvPr/>
        </p:nvSpPr>
        <p:spPr>
          <a:xfrm>
            <a:off x="1371960" y="2562480"/>
            <a:ext cx="34524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604" name="Line 73"/>
          <p:cNvSpPr/>
          <p:nvPr/>
        </p:nvSpPr>
        <p:spPr>
          <a:xfrm>
            <a:off x="1371960" y="2631240"/>
            <a:ext cx="34524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605" name="TextShape 74"/>
          <p:cNvSpPr txBox="1"/>
          <p:nvPr/>
        </p:nvSpPr>
        <p:spPr>
          <a:xfrm>
            <a:off x="318240" y="2934000"/>
            <a:ext cx="1765800" cy="858240"/>
          </a:xfrm>
          <a:prstGeom prst="rect">
            <a:avLst/>
          </a:prstGeom>
        </p:spPr>
        <p:txBody>
          <a:bodyPr lIns="90000" rIns="90000" tIns="45000" bIns="45000"/>
          <a:p>
            <a:r>
              <a:rPr lang="en-US">
                <a:latin typeface="Arial"/>
              </a:rPr>
              <a:t>M.P. Anantram</a:t>
            </a:r>
            <a:endParaRPr/>
          </a:p>
          <a:p>
            <a:r>
              <a:rPr lang="en-US">
                <a:latin typeface="Arial"/>
              </a:rPr>
              <a:t>Professor</a:t>
            </a:r>
            <a:endParaRPr/>
          </a:p>
          <a:p>
            <a:r>
              <a:rPr lang="en-US">
                <a:latin typeface="Arial"/>
              </a:rPr>
              <a:t>NanoStructures</a:t>
            </a:r>
            <a:endParaRPr/>
          </a:p>
        </p:txBody>
      </p:sp>
      <p:pic>
        <p:nvPicPr>
          <p:cNvPr id="606" name="" descr=""/>
          <p:cNvPicPr/>
          <p:nvPr/>
        </p:nvPicPr>
        <p:blipFill>
          <a:blip r:embed="rId10"/>
          <a:stretch>
            <a:fillRect/>
          </a:stretch>
        </p:blipFill>
        <p:spPr>
          <a:xfrm>
            <a:off x="1130040" y="2644920"/>
            <a:ext cx="914400" cy="2556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0" dur="indefinite" restart="never" nodeType="tmRoot">
          <p:childTnLst>
            <p:seq>
              <p:cTn id="51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TextShape 1"/>
          <p:cNvSpPr txBox="1"/>
          <p:nvPr/>
        </p:nvSpPr>
        <p:spPr>
          <a:xfrm>
            <a:off x="504360" y="285480"/>
            <a:ext cx="7725240" cy="690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3200">
                <a:latin typeface="Arial"/>
              </a:rPr>
              <a:t>Collaborate in the Workspace</a:t>
            </a:r>
            <a:endParaRPr/>
          </a:p>
        </p:txBody>
      </p:sp>
      <p:pic>
        <p:nvPicPr>
          <p:cNvPr id="608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36000" y="1188720"/>
            <a:ext cx="9966960" cy="6126480"/>
          </a:xfrm>
          <a:prstGeom prst="rect">
            <a:avLst/>
          </a:prstGeom>
          <a:ln>
            <a:noFill/>
          </a:ln>
        </p:spPr>
      </p:pic>
      <p:sp>
        <p:nvSpPr>
          <p:cNvPr id="609" name="CustomShape 2"/>
          <p:cNvSpPr/>
          <p:nvPr/>
        </p:nvSpPr>
        <p:spPr>
          <a:xfrm>
            <a:off x="4480560" y="5476320"/>
            <a:ext cx="2926080" cy="1656000"/>
          </a:xfrm>
          <a:prstGeom prst="wedgeRectCallout">
            <a:avLst>
              <a:gd name="adj1" fmla="val 23449"/>
              <a:gd name="adj2" fmla="val 1643"/>
            </a:avLst>
          </a:prstGeom>
          <a:solidFill>
            <a:srgbClr val="cccccc"/>
          </a:solidFill>
          <a:ln w="18360">
            <a:solidFill>
              <a:srgbClr val="000000"/>
            </a:solidFill>
            <a:round/>
          </a:ln>
        </p:spPr>
      </p:sp>
      <p:pic>
        <p:nvPicPr>
          <p:cNvPr id="610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4608000" y="5518800"/>
            <a:ext cx="548640" cy="754200"/>
          </a:xfrm>
          <a:prstGeom prst="rect">
            <a:avLst/>
          </a:prstGeom>
          <a:ln>
            <a:noFill/>
          </a:ln>
        </p:spPr>
      </p:pic>
      <p:sp>
        <p:nvSpPr>
          <p:cNvPr id="611" name="TextShape 3"/>
          <p:cNvSpPr txBox="1"/>
          <p:nvPr/>
        </p:nvSpPr>
        <p:spPr>
          <a:xfrm>
            <a:off x="5212080" y="5476320"/>
            <a:ext cx="2093400" cy="858240"/>
          </a:xfrm>
          <a:prstGeom prst="rect">
            <a:avLst/>
          </a:prstGeom>
        </p:spPr>
        <p:txBody>
          <a:bodyPr lIns="90000" rIns="90000" tIns="45000" bIns="45000"/>
          <a:p>
            <a:r>
              <a:rPr lang="en-US">
                <a:latin typeface="Arial"/>
              </a:rPr>
              <a:t>Jing Guo</a:t>
            </a:r>
            <a:endParaRPr/>
          </a:p>
          <a:p>
            <a:r>
              <a:rPr lang="en-US">
                <a:latin typeface="Arial"/>
              </a:rPr>
              <a:t>Professor</a:t>
            </a:r>
            <a:endParaRPr/>
          </a:p>
          <a:p>
            <a:r>
              <a:rPr lang="en-US">
                <a:latin typeface="Arial"/>
              </a:rPr>
              <a:t>Carbon Nanotubes</a:t>
            </a:r>
            <a:endParaRPr/>
          </a:p>
        </p:txBody>
      </p:sp>
      <p:sp>
        <p:nvSpPr>
          <p:cNvPr id="612" name="CustomShape 4"/>
          <p:cNvSpPr/>
          <p:nvPr/>
        </p:nvSpPr>
        <p:spPr>
          <a:xfrm rot="20685000">
            <a:off x="4755960" y="6332760"/>
            <a:ext cx="483480" cy="552600"/>
          </a:xfrm>
          <a:prstGeom prst="foldedCorner">
            <a:avLst>
              <a:gd name="adj" fmla="val 18900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sp>
        <p:nvSpPr>
          <p:cNvPr id="613" name="Line 5"/>
          <p:cNvSpPr/>
          <p:nvPr/>
        </p:nvSpPr>
        <p:spPr>
          <a:xfrm flipV="1">
            <a:off x="4776480" y="6363720"/>
            <a:ext cx="333000" cy="9072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614" name="Line 6"/>
          <p:cNvSpPr/>
          <p:nvPr/>
        </p:nvSpPr>
        <p:spPr>
          <a:xfrm flipV="1">
            <a:off x="4794480" y="6466680"/>
            <a:ext cx="199800" cy="5436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615" name="Line 7"/>
          <p:cNvSpPr/>
          <p:nvPr/>
        </p:nvSpPr>
        <p:spPr>
          <a:xfrm flipV="1">
            <a:off x="4812840" y="6515280"/>
            <a:ext cx="266400" cy="7272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616" name="Line 8"/>
          <p:cNvSpPr/>
          <p:nvPr/>
        </p:nvSpPr>
        <p:spPr>
          <a:xfrm flipV="1">
            <a:off x="4830840" y="6563880"/>
            <a:ext cx="333000" cy="9072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617" name="Line 9"/>
          <p:cNvSpPr/>
          <p:nvPr/>
        </p:nvSpPr>
        <p:spPr>
          <a:xfrm flipV="1">
            <a:off x="4848840" y="6630120"/>
            <a:ext cx="333000" cy="9072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618" name="CustomShape 10"/>
          <p:cNvSpPr/>
          <p:nvPr/>
        </p:nvSpPr>
        <p:spPr>
          <a:xfrm rot="954600">
            <a:off x="5415840" y="6334560"/>
            <a:ext cx="483480" cy="552600"/>
          </a:xfrm>
          <a:prstGeom prst="foldedCorner">
            <a:avLst>
              <a:gd name="adj" fmla="val 18900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sp>
        <p:nvSpPr>
          <p:cNvPr id="619" name="Line 11"/>
          <p:cNvSpPr/>
          <p:nvPr/>
        </p:nvSpPr>
        <p:spPr>
          <a:xfrm>
            <a:off x="5548320" y="6364440"/>
            <a:ext cx="331920" cy="9468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620" name="Line 12"/>
          <p:cNvSpPr/>
          <p:nvPr/>
        </p:nvSpPr>
        <p:spPr>
          <a:xfrm>
            <a:off x="5529600" y="6430680"/>
            <a:ext cx="199080" cy="5688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621" name="Line 13"/>
          <p:cNvSpPr/>
          <p:nvPr/>
        </p:nvSpPr>
        <p:spPr>
          <a:xfrm>
            <a:off x="5510520" y="6497640"/>
            <a:ext cx="265680" cy="7560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622" name="Line 14"/>
          <p:cNvSpPr/>
          <p:nvPr/>
        </p:nvSpPr>
        <p:spPr>
          <a:xfrm>
            <a:off x="5491440" y="6563880"/>
            <a:ext cx="331920" cy="9468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623" name="Line 15"/>
          <p:cNvSpPr/>
          <p:nvPr/>
        </p:nvSpPr>
        <p:spPr>
          <a:xfrm>
            <a:off x="5472720" y="6630120"/>
            <a:ext cx="331920" cy="9468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624" name="CustomShape 16"/>
          <p:cNvSpPr/>
          <p:nvPr/>
        </p:nvSpPr>
        <p:spPr>
          <a:xfrm>
            <a:off x="5094360" y="6334560"/>
            <a:ext cx="483480" cy="552600"/>
          </a:xfrm>
          <a:prstGeom prst="foldedCorner">
            <a:avLst>
              <a:gd name="adj" fmla="val 18900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sp>
        <p:nvSpPr>
          <p:cNvPr id="625" name="Line 17"/>
          <p:cNvSpPr/>
          <p:nvPr/>
        </p:nvSpPr>
        <p:spPr>
          <a:xfrm>
            <a:off x="5163120" y="6403680"/>
            <a:ext cx="34524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626" name="Line 18"/>
          <p:cNvSpPr/>
          <p:nvPr/>
        </p:nvSpPr>
        <p:spPr>
          <a:xfrm>
            <a:off x="5163120" y="6472440"/>
            <a:ext cx="20700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627" name="Line 19"/>
          <p:cNvSpPr/>
          <p:nvPr/>
        </p:nvSpPr>
        <p:spPr>
          <a:xfrm>
            <a:off x="5163120" y="6541920"/>
            <a:ext cx="27612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628" name="Line 20"/>
          <p:cNvSpPr/>
          <p:nvPr/>
        </p:nvSpPr>
        <p:spPr>
          <a:xfrm>
            <a:off x="5163120" y="6611040"/>
            <a:ext cx="34524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629" name="Line 21"/>
          <p:cNvSpPr/>
          <p:nvPr/>
        </p:nvSpPr>
        <p:spPr>
          <a:xfrm>
            <a:off x="5163120" y="6679800"/>
            <a:ext cx="34524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pic>
        <p:nvPicPr>
          <p:cNvPr id="630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4754880" y="6702480"/>
            <a:ext cx="1211400" cy="318240"/>
          </a:xfrm>
          <a:prstGeom prst="rect">
            <a:avLst/>
          </a:prstGeom>
          <a:ln>
            <a:noFill/>
          </a:ln>
        </p:spPr>
      </p:pic>
      <p:pic>
        <p:nvPicPr>
          <p:cNvPr id="631" name="" descr=""/>
          <p:cNvPicPr/>
          <p:nvPr/>
        </p:nvPicPr>
        <p:blipFill>
          <a:blip r:embed="rId4"/>
          <a:stretch>
            <a:fillRect/>
          </a:stretch>
        </p:blipFill>
        <p:spPr>
          <a:xfrm>
            <a:off x="6864120" y="6354000"/>
            <a:ext cx="451080" cy="585360"/>
          </a:xfrm>
          <a:prstGeom prst="rect">
            <a:avLst/>
          </a:prstGeom>
          <a:ln w="9360">
            <a:solidFill>
              <a:srgbClr val="ffffff"/>
            </a:solidFill>
            <a:miter/>
          </a:ln>
        </p:spPr>
      </p:pic>
      <p:sp>
        <p:nvSpPr>
          <p:cNvPr id="632" name="CustomShape 22"/>
          <p:cNvSpPr/>
          <p:nvPr/>
        </p:nvSpPr>
        <p:spPr>
          <a:xfrm>
            <a:off x="6309360" y="6386760"/>
            <a:ext cx="483480" cy="552600"/>
          </a:xfrm>
          <a:prstGeom prst="foldedCorner">
            <a:avLst>
              <a:gd name="adj" fmla="val 18900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sp>
        <p:nvSpPr>
          <p:cNvPr id="633" name="Line 23"/>
          <p:cNvSpPr/>
          <p:nvPr/>
        </p:nvSpPr>
        <p:spPr>
          <a:xfrm>
            <a:off x="6378120" y="6455880"/>
            <a:ext cx="34524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634" name="Line 24"/>
          <p:cNvSpPr/>
          <p:nvPr/>
        </p:nvSpPr>
        <p:spPr>
          <a:xfrm>
            <a:off x="6378120" y="6524640"/>
            <a:ext cx="20700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635" name="Line 25"/>
          <p:cNvSpPr/>
          <p:nvPr/>
        </p:nvSpPr>
        <p:spPr>
          <a:xfrm>
            <a:off x="6378120" y="6594120"/>
            <a:ext cx="27612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636" name="Line 26"/>
          <p:cNvSpPr/>
          <p:nvPr/>
        </p:nvSpPr>
        <p:spPr>
          <a:xfrm>
            <a:off x="6378120" y="6663240"/>
            <a:ext cx="34524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637" name="Line 27"/>
          <p:cNvSpPr/>
          <p:nvPr/>
        </p:nvSpPr>
        <p:spPr>
          <a:xfrm>
            <a:off x="6378120" y="6732000"/>
            <a:ext cx="34524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638" name="CustomShape 28"/>
          <p:cNvSpPr/>
          <p:nvPr/>
        </p:nvSpPr>
        <p:spPr>
          <a:xfrm>
            <a:off x="5248440" y="1691280"/>
            <a:ext cx="2926080" cy="1600560"/>
          </a:xfrm>
          <a:prstGeom prst="wedgeRectCallout">
            <a:avLst>
              <a:gd name="adj1" fmla="val 10275"/>
              <a:gd name="adj2" fmla="val 24446"/>
            </a:avLst>
          </a:prstGeom>
          <a:solidFill>
            <a:srgbClr val="cccccc"/>
          </a:solidFill>
          <a:ln w="18360">
            <a:solidFill>
              <a:srgbClr val="000000"/>
            </a:solidFill>
            <a:round/>
          </a:ln>
        </p:spPr>
      </p:sp>
      <p:sp>
        <p:nvSpPr>
          <p:cNvPr id="639" name="TextShape 29"/>
          <p:cNvSpPr txBox="1"/>
          <p:nvPr/>
        </p:nvSpPr>
        <p:spPr>
          <a:xfrm>
            <a:off x="5979960" y="1691280"/>
            <a:ext cx="2058120" cy="858240"/>
          </a:xfrm>
          <a:prstGeom prst="rect">
            <a:avLst/>
          </a:prstGeom>
        </p:spPr>
        <p:txBody>
          <a:bodyPr lIns="90000" rIns="90000" tIns="45000" bIns="45000"/>
          <a:p>
            <a:r>
              <a:rPr lang="en-US">
                <a:latin typeface="Arial"/>
              </a:rPr>
              <a:t>New Grad Student</a:t>
            </a:r>
            <a:endParaRPr/>
          </a:p>
          <a:p>
            <a:r>
              <a:rPr lang="en-US">
                <a:latin typeface="Arial"/>
              </a:rPr>
              <a:t>Graphene</a:t>
            </a:r>
            <a:endParaRPr/>
          </a:p>
          <a:p>
            <a:r>
              <a:rPr lang="en-US">
                <a:latin typeface="Arial"/>
              </a:rPr>
              <a:t>NanoRibbons</a:t>
            </a:r>
            <a:endParaRPr/>
          </a:p>
        </p:txBody>
      </p:sp>
      <p:sp>
        <p:nvSpPr>
          <p:cNvPr id="640" name="CustomShape 30"/>
          <p:cNvSpPr/>
          <p:nvPr/>
        </p:nvSpPr>
        <p:spPr>
          <a:xfrm rot="20685000">
            <a:off x="5523840" y="2547720"/>
            <a:ext cx="483480" cy="552600"/>
          </a:xfrm>
          <a:prstGeom prst="foldedCorner">
            <a:avLst>
              <a:gd name="adj" fmla="val 18900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sp>
        <p:nvSpPr>
          <p:cNvPr id="641" name="Line 31"/>
          <p:cNvSpPr/>
          <p:nvPr/>
        </p:nvSpPr>
        <p:spPr>
          <a:xfrm flipV="1">
            <a:off x="5544360" y="2578680"/>
            <a:ext cx="333000" cy="9072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642" name="Line 32"/>
          <p:cNvSpPr/>
          <p:nvPr/>
        </p:nvSpPr>
        <p:spPr>
          <a:xfrm flipV="1">
            <a:off x="5562360" y="2681640"/>
            <a:ext cx="199800" cy="5436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643" name="Line 33"/>
          <p:cNvSpPr/>
          <p:nvPr/>
        </p:nvSpPr>
        <p:spPr>
          <a:xfrm flipV="1">
            <a:off x="5580720" y="2730240"/>
            <a:ext cx="266400" cy="7272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644" name="Line 34"/>
          <p:cNvSpPr/>
          <p:nvPr/>
        </p:nvSpPr>
        <p:spPr>
          <a:xfrm flipV="1">
            <a:off x="5598720" y="2778840"/>
            <a:ext cx="333000" cy="9072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645" name="Line 35"/>
          <p:cNvSpPr/>
          <p:nvPr/>
        </p:nvSpPr>
        <p:spPr>
          <a:xfrm flipV="1">
            <a:off x="5616720" y="2845080"/>
            <a:ext cx="333000" cy="9072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646" name="CustomShape 36"/>
          <p:cNvSpPr/>
          <p:nvPr/>
        </p:nvSpPr>
        <p:spPr>
          <a:xfrm rot="954600">
            <a:off x="6183720" y="2549520"/>
            <a:ext cx="483480" cy="552600"/>
          </a:xfrm>
          <a:prstGeom prst="foldedCorner">
            <a:avLst>
              <a:gd name="adj" fmla="val 18900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sp>
        <p:nvSpPr>
          <p:cNvPr id="647" name="Line 37"/>
          <p:cNvSpPr/>
          <p:nvPr/>
        </p:nvSpPr>
        <p:spPr>
          <a:xfrm>
            <a:off x="6316200" y="2579400"/>
            <a:ext cx="331920" cy="9468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648" name="Line 38"/>
          <p:cNvSpPr/>
          <p:nvPr/>
        </p:nvSpPr>
        <p:spPr>
          <a:xfrm>
            <a:off x="6297480" y="2645640"/>
            <a:ext cx="199080" cy="5688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649" name="Line 39"/>
          <p:cNvSpPr/>
          <p:nvPr/>
        </p:nvSpPr>
        <p:spPr>
          <a:xfrm>
            <a:off x="6278400" y="2712600"/>
            <a:ext cx="265680" cy="7560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650" name="Line 40"/>
          <p:cNvSpPr/>
          <p:nvPr/>
        </p:nvSpPr>
        <p:spPr>
          <a:xfrm>
            <a:off x="6259320" y="2778840"/>
            <a:ext cx="331920" cy="9468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651" name="Line 41"/>
          <p:cNvSpPr/>
          <p:nvPr/>
        </p:nvSpPr>
        <p:spPr>
          <a:xfrm>
            <a:off x="6240600" y="2845080"/>
            <a:ext cx="331920" cy="9468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652" name="CustomShape 42"/>
          <p:cNvSpPr/>
          <p:nvPr/>
        </p:nvSpPr>
        <p:spPr>
          <a:xfrm>
            <a:off x="5862240" y="2549520"/>
            <a:ext cx="483480" cy="552600"/>
          </a:xfrm>
          <a:prstGeom prst="foldedCorner">
            <a:avLst>
              <a:gd name="adj" fmla="val 18900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sp>
        <p:nvSpPr>
          <p:cNvPr id="653" name="Line 43"/>
          <p:cNvSpPr/>
          <p:nvPr/>
        </p:nvSpPr>
        <p:spPr>
          <a:xfrm>
            <a:off x="5931000" y="2618640"/>
            <a:ext cx="34524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654" name="Line 44"/>
          <p:cNvSpPr/>
          <p:nvPr/>
        </p:nvSpPr>
        <p:spPr>
          <a:xfrm>
            <a:off x="5931000" y="2687400"/>
            <a:ext cx="20700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655" name="Line 45"/>
          <p:cNvSpPr/>
          <p:nvPr/>
        </p:nvSpPr>
        <p:spPr>
          <a:xfrm>
            <a:off x="5931000" y="2756880"/>
            <a:ext cx="27612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656" name="Line 46"/>
          <p:cNvSpPr/>
          <p:nvPr/>
        </p:nvSpPr>
        <p:spPr>
          <a:xfrm>
            <a:off x="5931000" y="2826000"/>
            <a:ext cx="34524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657" name="Line 47"/>
          <p:cNvSpPr/>
          <p:nvPr/>
        </p:nvSpPr>
        <p:spPr>
          <a:xfrm>
            <a:off x="5931000" y="2894760"/>
            <a:ext cx="34524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pic>
        <p:nvPicPr>
          <p:cNvPr id="658" name="" descr=""/>
          <p:cNvPicPr/>
          <p:nvPr/>
        </p:nvPicPr>
        <p:blipFill>
          <a:blip r:embed="rId5"/>
          <a:stretch>
            <a:fillRect/>
          </a:stretch>
        </p:blipFill>
        <p:spPr>
          <a:xfrm>
            <a:off x="5522760" y="2917440"/>
            <a:ext cx="1211400" cy="318240"/>
          </a:xfrm>
          <a:prstGeom prst="rect">
            <a:avLst/>
          </a:prstGeom>
          <a:ln>
            <a:noFill/>
          </a:ln>
        </p:spPr>
      </p:pic>
      <p:sp>
        <p:nvSpPr>
          <p:cNvPr id="659" name="CustomShape 48"/>
          <p:cNvSpPr/>
          <p:nvPr/>
        </p:nvSpPr>
        <p:spPr>
          <a:xfrm>
            <a:off x="7077240" y="2601720"/>
            <a:ext cx="483480" cy="552600"/>
          </a:xfrm>
          <a:prstGeom prst="foldedCorner">
            <a:avLst>
              <a:gd name="adj" fmla="val 18900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sp>
        <p:nvSpPr>
          <p:cNvPr id="660" name="Line 49"/>
          <p:cNvSpPr/>
          <p:nvPr/>
        </p:nvSpPr>
        <p:spPr>
          <a:xfrm>
            <a:off x="7146000" y="2670840"/>
            <a:ext cx="34524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661" name="Line 50"/>
          <p:cNvSpPr/>
          <p:nvPr/>
        </p:nvSpPr>
        <p:spPr>
          <a:xfrm>
            <a:off x="7146000" y="2739600"/>
            <a:ext cx="20700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662" name="Line 51"/>
          <p:cNvSpPr/>
          <p:nvPr/>
        </p:nvSpPr>
        <p:spPr>
          <a:xfrm>
            <a:off x="7146000" y="2809080"/>
            <a:ext cx="27612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663" name="Line 52"/>
          <p:cNvSpPr/>
          <p:nvPr/>
        </p:nvSpPr>
        <p:spPr>
          <a:xfrm>
            <a:off x="7146000" y="2878200"/>
            <a:ext cx="34524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664" name="Line 53"/>
          <p:cNvSpPr/>
          <p:nvPr/>
        </p:nvSpPr>
        <p:spPr>
          <a:xfrm>
            <a:off x="7146000" y="2946960"/>
            <a:ext cx="34524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pic>
        <p:nvPicPr>
          <p:cNvPr id="665" name="" descr=""/>
          <p:cNvPicPr/>
          <p:nvPr/>
        </p:nvPicPr>
        <p:blipFill>
          <a:blip r:embed="rId6"/>
          <a:stretch>
            <a:fillRect/>
          </a:stretch>
        </p:blipFill>
        <p:spPr>
          <a:xfrm>
            <a:off x="7406640" y="2568960"/>
            <a:ext cx="451080" cy="585360"/>
          </a:xfrm>
          <a:prstGeom prst="rect">
            <a:avLst/>
          </a:prstGeom>
          <a:ln w="9360">
            <a:solidFill>
              <a:srgbClr val="ffffff"/>
            </a:solidFill>
            <a:miter/>
          </a:ln>
        </p:spPr>
      </p:pic>
      <p:pic>
        <p:nvPicPr>
          <p:cNvPr id="666" name="" descr=""/>
          <p:cNvPicPr/>
          <p:nvPr/>
        </p:nvPicPr>
        <p:blipFill>
          <a:blip r:embed="rId7"/>
          <a:stretch>
            <a:fillRect/>
          </a:stretch>
        </p:blipFill>
        <p:spPr>
          <a:xfrm>
            <a:off x="5259240" y="1743840"/>
            <a:ext cx="720720" cy="805680"/>
          </a:xfrm>
          <a:prstGeom prst="rect">
            <a:avLst/>
          </a:prstGeom>
          <a:ln>
            <a:noFill/>
          </a:ln>
        </p:spPr>
      </p:pic>
      <p:pic>
        <p:nvPicPr>
          <p:cNvPr id="667" name="" descr=""/>
          <p:cNvPicPr/>
          <p:nvPr/>
        </p:nvPicPr>
        <p:blipFill>
          <a:blip r:embed="rId8"/>
          <a:stretch>
            <a:fillRect/>
          </a:stretch>
        </p:blipFill>
        <p:spPr>
          <a:xfrm>
            <a:off x="2743200" y="3200400"/>
            <a:ext cx="2193120" cy="1864080"/>
          </a:xfrm>
          <a:prstGeom prst="rect">
            <a:avLst/>
          </a:prstGeom>
          <a:ln>
            <a:noFill/>
          </a:ln>
        </p:spPr>
      </p:pic>
      <p:sp>
        <p:nvSpPr>
          <p:cNvPr id="668" name="Line 54"/>
          <p:cNvSpPr/>
          <p:nvPr/>
        </p:nvSpPr>
        <p:spPr>
          <a:xfrm flipH="1" flipV="1">
            <a:off x="3566160" y="3749040"/>
            <a:ext cx="1041840" cy="1769760"/>
          </a:xfrm>
          <a:prstGeom prst="line">
            <a:avLst/>
          </a:prstGeom>
          <a:ln w="91440">
            <a:solidFill>
              <a:srgbClr val="ff3333"/>
            </a:solidFill>
            <a:round/>
            <a:tailEnd len="med" type="oval" w="med"/>
          </a:ln>
        </p:spPr>
      </p:sp>
      <p:sp>
        <p:nvSpPr>
          <p:cNvPr id="669" name="Line 55"/>
          <p:cNvSpPr/>
          <p:nvPr/>
        </p:nvSpPr>
        <p:spPr>
          <a:xfrm flipH="1">
            <a:off x="3566160" y="2750400"/>
            <a:ext cx="1905840" cy="1181520"/>
          </a:xfrm>
          <a:prstGeom prst="line">
            <a:avLst/>
          </a:prstGeom>
          <a:ln w="91440">
            <a:solidFill>
              <a:srgbClr val="ff3333"/>
            </a:solidFill>
            <a:round/>
          </a:ln>
        </p:spPr>
      </p:sp>
      <p:sp>
        <p:nvSpPr>
          <p:cNvPr id="670" name="CustomShape 56"/>
          <p:cNvSpPr/>
          <p:nvPr/>
        </p:nvSpPr>
        <p:spPr>
          <a:xfrm>
            <a:off x="183600" y="2054880"/>
            <a:ext cx="2011680" cy="1737360"/>
          </a:xfrm>
          <a:prstGeom prst="wedgeRectCallout">
            <a:avLst>
              <a:gd name="adj1" fmla="val 12699"/>
              <a:gd name="adj2" fmla="val -5177"/>
            </a:avLst>
          </a:prstGeom>
          <a:solidFill>
            <a:srgbClr val="cccccc"/>
          </a:solidFill>
          <a:ln w="18360">
            <a:solidFill>
              <a:srgbClr val="000000"/>
            </a:solidFill>
            <a:round/>
          </a:ln>
        </p:spPr>
      </p:sp>
      <p:pic>
        <p:nvPicPr>
          <p:cNvPr id="671" name="" descr=""/>
          <p:cNvPicPr/>
          <p:nvPr/>
        </p:nvPicPr>
        <p:blipFill>
          <a:blip r:embed="rId9"/>
          <a:stretch>
            <a:fillRect/>
          </a:stretch>
        </p:blipFill>
        <p:spPr>
          <a:xfrm>
            <a:off x="275040" y="2146320"/>
            <a:ext cx="731520" cy="754200"/>
          </a:xfrm>
          <a:prstGeom prst="rect">
            <a:avLst/>
          </a:prstGeom>
          <a:ln>
            <a:noFill/>
          </a:ln>
        </p:spPr>
      </p:pic>
      <p:sp>
        <p:nvSpPr>
          <p:cNvPr id="672" name="CustomShape 57"/>
          <p:cNvSpPr/>
          <p:nvPr/>
        </p:nvSpPr>
        <p:spPr>
          <a:xfrm rot="19981800">
            <a:off x="1229400" y="2106720"/>
            <a:ext cx="483480" cy="552600"/>
          </a:xfrm>
          <a:prstGeom prst="foldedCorner">
            <a:avLst>
              <a:gd name="adj" fmla="val 18900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sp>
        <p:nvSpPr>
          <p:cNvPr id="673" name="Line 58"/>
          <p:cNvSpPr/>
          <p:nvPr/>
        </p:nvSpPr>
        <p:spPr>
          <a:xfrm flipV="1">
            <a:off x="1222920" y="2120400"/>
            <a:ext cx="307800" cy="15660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674" name="Line 59"/>
          <p:cNvSpPr/>
          <p:nvPr/>
        </p:nvSpPr>
        <p:spPr>
          <a:xfrm flipV="1">
            <a:off x="1254240" y="2244600"/>
            <a:ext cx="184320" cy="9396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675" name="Line 60"/>
          <p:cNvSpPr/>
          <p:nvPr/>
        </p:nvSpPr>
        <p:spPr>
          <a:xfrm flipV="1">
            <a:off x="1285920" y="2275200"/>
            <a:ext cx="246240" cy="12528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676" name="Line 61"/>
          <p:cNvSpPr/>
          <p:nvPr/>
        </p:nvSpPr>
        <p:spPr>
          <a:xfrm flipV="1">
            <a:off x="1317240" y="2305440"/>
            <a:ext cx="307800" cy="15660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677" name="Line 62"/>
          <p:cNvSpPr/>
          <p:nvPr/>
        </p:nvSpPr>
        <p:spPr>
          <a:xfrm flipV="1">
            <a:off x="1348200" y="2366640"/>
            <a:ext cx="307800" cy="15660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678" name="CustomShape 63"/>
          <p:cNvSpPr/>
          <p:nvPr/>
        </p:nvSpPr>
        <p:spPr>
          <a:xfrm rot="1347000">
            <a:off x="1533240" y="2191680"/>
            <a:ext cx="483480" cy="552600"/>
          </a:xfrm>
          <a:prstGeom prst="foldedCorner">
            <a:avLst>
              <a:gd name="adj" fmla="val 18900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sp>
        <p:nvSpPr>
          <p:cNvPr id="679" name="Line 64"/>
          <p:cNvSpPr/>
          <p:nvPr/>
        </p:nvSpPr>
        <p:spPr>
          <a:xfrm>
            <a:off x="1694160" y="2210400"/>
            <a:ext cx="318960" cy="13176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680" name="Line 65"/>
          <p:cNvSpPr/>
          <p:nvPr/>
        </p:nvSpPr>
        <p:spPr>
          <a:xfrm>
            <a:off x="1667880" y="2274120"/>
            <a:ext cx="191160" cy="7920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681" name="Line 66"/>
          <p:cNvSpPr/>
          <p:nvPr/>
        </p:nvSpPr>
        <p:spPr>
          <a:xfrm>
            <a:off x="1641240" y="2338200"/>
            <a:ext cx="255240" cy="10548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682" name="Line 67"/>
          <p:cNvSpPr/>
          <p:nvPr/>
        </p:nvSpPr>
        <p:spPr>
          <a:xfrm>
            <a:off x="1614960" y="2402280"/>
            <a:ext cx="318960" cy="13176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683" name="Line 68"/>
          <p:cNvSpPr/>
          <p:nvPr/>
        </p:nvSpPr>
        <p:spPr>
          <a:xfrm>
            <a:off x="1588680" y="2465640"/>
            <a:ext cx="318960" cy="13176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684" name="CustomShape 69"/>
          <p:cNvSpPr/>
          <p:nvPr/>
        </p:nvSpPr>
        <p:spPr>
          <a:xfrm>
            <a:off x="1303560" y="2286000"/>
            <a:ext cx="483480" cy="552600"/>
          </a:xfrm>
          <a:prstGeom prst="foldedCorner">
            <a:avLst>
              <a:gd name="adj" fmla="val 18900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sp>
        <p:nvSpPr>
          <p:cNvPr id="685" name="Line 70"/>
          <p:cNvSpPr/>
          <p:nvPr/>
        </p:nvSpPr>
        <p:spPr>
          <a:xfrm>
            <a:off x="1372320" y="2355120"/>
            <a:ext cx="34524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686" name="Line 71"/>
          <p:cNvSpPr/>
          <p:nvPr/>
        </p:nvSpPr>
        <p:spPr>
          <a:xfrm>
            <a:off x="1372320" y="2423880"/>
            <a:ext cx="20700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687" name="Line 72"/>
          <p:cNvSpPr/>
          <p:nvPr/>
        </p:nvSpPr>
        <p:spPr>
          <a:xfrm>
            <a:off x="1372320" y="2493360"/>
            <a:ext cx="27612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688" name="Line 73"/>
          <p:cNvSpPr/>
          <p:nvPr/>
        </p:nvSpPr>
        <p:spPr>
          <a:xfrm>
            <a:off x="1372320" y="2562480"/>
            <a:ext cx="34524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689" name="Line 74"/>
          <p:cNvSpPr/>
          <p:nvPr/>
        </p:nvSpPr>
        <p:spPr>
          <a:xfrm>
            <a:off x="1372320" y="2631240"/>
            <a:ext cx="34524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690" name="TextShape 75"/>
          <p:cNvSpPr txBox="1"/>
          <p:nvPr/>
        </p:nvSpPr>
        <p:spPr>
          <a:xfrm>
            <a:off x="318600" y="2934000"/>
            <a:ext cx="1765800" cy="858240"/>
          </a:xfrm>
          <a:prstGeom prst="rect">
            <a:avLst/>
          </a:prstGeom>
        </p:spPr>
        <p:txBody>
          <a:bodyPr lIns="90000" rIns="90000" tIns="45000" bIns="45000"/>
          <a:p>
            <a:r>
              <a:rPr lang="en-US">
                <a:latin typeface="Arial"/>
              </a:rPr>
              <a:t>M.P. Anantram</a:t>
            </a:r>
            <a:endParaRPr/>
          </a:p>
          <a:p>
            <a:r>
              <a:rPr lang="en-US">
                <a:latin typeface="Arial"/>
              </a:rPr>
              <a:t>Professor</a:t>
            </a:r>
            <a:endParaRPr/>
          </a:p>
          <a:p>
            <a:r>
              <a:rPr lang="en-US">
                <a:latin typeface="Arial"/>
              </a:rPr>
              <a:t>NanoStructures</a:t>
            </a:r>
            <a:endParaRPr/>
          </a:p>
        </p:txBody>
      </p:sp>
      <p:pic>
        <p:nvPicPr>
          <p:cNvPr id="691" name="" descr=""/>
          <p:cNvPicPr/>
          <p:nvPr/>
        </p:nvPicPr>
        <p:blipFill>
          <a:blip r:embed="rId10"/>
          <a:stretch>
            <a:fillRect/>
          </a:stretch>
        </p:blipFill>
        <p:spPr>
          <a:xfrm>
            <a:off x="1130400" y="2644920"/>
            <a:ext cx="914400" cy="2556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2" dur="indefinite" restart="never" nodeType="tmRoot">
          <p:childTnLst>
            <p:seq>
              <p:cTn id="53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TextShape 1"/>
          <p:cNvSpPr txBox="1"/>
          <p:nvPr/>
        </p:nvSpPr>
        <p:spPr>
          <a:xfrm>
            <a:off x="504360" y="285480"/>
            <a:ext cx="7725240" cy="690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3200">
                <a:latin typeface="Arial"/>
              </a:rPr>
              <a:t>Collaborate in the Workspace</a:t>
            </a:r>
            <a:endParaRPr/>
          </a:p>
        </p:txBody>
      </p:sp>
      <p:pic>
        <p:nvPicPr>
          <p:cNvPr id="693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36000" y="1188720"/>
            <a:ext cx="9966960" cy="6126480"/>
          </a:xfrm>
          <a:prstGeom prst="rect">
            <a:avLst/>
          </a:prstGeom>
          <a:ln>
            <a:noFill/>
          </a:ln>
        </p:spPr>
      </p:pic>
      <p:sp>
        <p:nvSpPr>
          <p:cNvPr id="694" name="CustomShape 2"/>
          <p:cNvSpPr/>
          <p:nvPr/>
        </p:nvSpPr>
        <p:spPr>
          <a:xfrm>
            <a:off x="4480560" y="5476320"/>
            <a:ext cx="2926080" cy="1656000"/>
          </a:xfrm>
          <a:prstGeom prst="wedgeRectCallout">
            <a:avLst>
              <a:gd name="adj1" fmla="val 23449"/>
              <a:gd name="adj2" fmla="val 1643"/>
            </a:avLst>
          </a:prstGeom>
          <a:solidFill>
            <a:srgbClr val="cccccc"/>
          </a:solidFill>
          <a:ln w="18360">
            <a:solidFill>
              <a:srgbClr val="000000"/>
            </a:solidFill>
            <a:round/>
          </a:ln>
        </p:spPr>
      </p:sp>
      <p:pic>
        <p:nvPicPr>
          <p:cNvPr id="695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4608000" y="5518800"/>
            <a:ext cx="548640" cy="754200"/>
          </a:xfrm>
          <a:prstGeom prst="rect">
            <a:avLst/>
          </a:prstGeom>
          <a:ln>
            <a:noFill/>
          </a:ln>
        </p:spPr>
      </p:pic>
      <p:sp>
        <p:nvSpPr>
          <p:cNvPr id="696" name="TextShape 3"/>
          <p:cNvSpPr txBox="1"/>
          <p:nvPr/>
        </p:nvSpPr>
        <p:spPr>
          <a:xfrm>
            <a:off x="5212080" y="5476320"/>
            <a:ext cx="2093400" cy="858240"/>
          </a:xfrm>
          <a:prstGeom prst="rect">
            <a:avLst/>
          </a:prstGeom>
        </p:spPr>
        <p:txBody>
          <a:bodyPr lIns="90000" rIns="90000" tIns="45000" bIns="45000"/>
          <a:p>
            <a:r>
              <a:rPr lang="en-US">
                <a:latin typeface="Arial"/>
              </a:rPr>
              <a:t>Jing Guo</a:t>
            </a:r>
            <a:endParaRPr/>
          </a:p>
          <a:p>
            <a:r>
              <a:rPr lang="en-US">
                <a:latin typeface="Arial"/>
              </a:rPr>
              <a:t>Professor</a:t>
            </a:r>
            <a:endParaRPr/>
          </a:p>
          <a:p>
            <a:r>
              <a:rPr lang="en-US">
                <a:latin typeface="Arial"/>
              </a:rPr>
              <a:t>Carbon Nanotubes</a:t>
            </a:r>
            <a:endParaRPr/>
          </a:p>
        </p:txBody>
      </p:sp>
      <p:sp>
        <p:nvSpPr>
          <p:cNvPr id="697" name="CustomShape 4"/>
          <p:cNvSpPr/>
          <p:nvPr/>
        </p:nvSpPr>
        <p:spPr>
          <a:xfrm rot="20685000">
            <a:off x="4755960" y="6332760"/>
            <a:ext cx="483480" cy="552600"/>
          </a:xfrm>
          <a:prstGeom prst="foldedCorner">
            <a:avLst>
              <a:gd name="adj" fmla="val 18900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sp>
        <p:nvSpPr>
          <p:cNvPr id="698" name="Line 5"/>
          <p:cNvSpPr/>
          <p:nvPr/>
        </p:nvSpPr>
        <p:spPr>
          <a:xfrm flipV="1">
            <a:off x="4776480" y="6363720"/>
            <a:ext cx="333000" cy="9072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699" name="Line 6"/>
          <p:cNvSpPr/>
          <p:nvPr/>
        </p:nvSpPr>
        <p:spPr>
          <a:xfrm flipV="1">
            <a:off x="4794480" y="6466680"/>
            <a:ext cx="199800" cy="5436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700" name="Line 7"/>
          <p:cNvSpPr/>
          <p:nvPr/>
        </p:nvSpPr>
        <p:spPr>
          <a:xfrm flipV="1">
            <a:off x="4812840" y="6515280"/>
            <a:ext cx="266400" cy="7272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701" name="Line 8"/>
          <p:cNvSpPr/>
          <p:nvPr/>
        </p:nvSpPr>
        <p:spPr>
          <a:xfrm flipV="1">
            <a:off x="4830840" y="6563880"/>
            <a:ext cx="333000" cy="9072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702" name="Line 9"/>
          <p:cNvSpPr/>
          <p:nvPr/>
        </p:nvSpPr>
        <p:spPr>
          <a:xfrm flipV="1">
            <a:off x="4848840" y="6630120"/>
            <a:ext cx="333000" cy="9072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703" name="CustomShape 10"/>
          <p:cNvSpPr/>
          <p:nvPr/>
        </p:nvSpPr>
        <p:spPr>
          <a:xfrm rot="954600">
            <a:off x="5415840" y="6334560"/>
            <a:ext cx="483480" cy="552600"/>
          </a:xfrm>
          <a:prstGeom prst="foldedCorner">
            <a:avLst>
              <a:gd name="adj" fmla="val 18900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sp>
        <p:nvSpPr>
          <p:cNvPr id="704" name="Line 11"/>
          <p:cNvSpPr/>
          <p:nvPr/>
        </p:nvSpPr>
        <p:spPr>
          <a:xfrm>
            <a:off x="5548320" y="6364440"/>
            <a:ext cx="331920" cy="9468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705" name="Line 12"/>
          <p:cNvSpPr/>
          <p:nvPr/>
        </p:nvSpPr>
        <p:spPr>
          <a:xfrm>
            <a:off x="5529600" y="6430680"/>
            <a:ext cx="199080" cy="5688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706" name="Line 13"/>
          <p:cNvSpPr/>
          <p:nvPr/>
        </p:nvSpPr>
        <p:spPr>
          <a:xfrm>
            <a:off x="5510520" y="6497640"/>
            <a:ext cx="265680" cy="7560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707" name="Line 14"/>
          <p:cNvSpPr/>
          <p:nvPr/>
        </p:nvSpPr>
        <p:spPr>
          <a:xfrm>
            <a:off x="5491440" y="6563880"/>
            <a:ext cx="331920" cy="9468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708" name="Line 15"/>
          <p:cNvSpPr/>
          <p:nvPr/>
        </p:nvSpPr>
        <p:spPr>
          <a:xfrm>
            <a:off x="5472720" y="6630120"/>
            <a:ext cx="331920" cy="9468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709" name="CustomShape 16"/>
          <p:cNvSpPr/>
          <p:nvPr/>
        </p:nvSpPr>
        <p:spPr>
          <a:xfrm>
            <a:off x="5094360" y="6334560"/>
            <a:ext cx="483480" cy="552600"/>
          </a:xfrm>
          <a:prstGeom prst="foldedCorner">
            <a:avLst>
              <a:gd name="adj" fmla="val 18900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sp>
        <p:nvSpPr>
          <p:cNvPr id="710" name="Line 17"/>
          <p:cNvSpPr/>
          <p:nvPr/>
        </p:nvSpPr>
        <p:spPr>
          <a:xfrm>
            <a:off x="5163120" y="6403680"/>
            <a:ext cx="34524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711" name="Line 18"/>
          <p:cNvSpPr/>
          <p:nvPr/>
        </p:nvSpPr>
        <p:spPr>
          <a:xfrm>
            <a:off x="5163120" y="6472440"/>
            <a:ext cx="20700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712" name="Line 19"/>
          <p:cNvSpPr/>
          <p:nvPr/>
        </p:nvSpPr>
        <p:spPr>
          <a:xfrm>
            <a:off x="5163120" y="6541920"/>
            <a:ext cx="27612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713" name="Line 20"/>
          <p:cNvSpPr/>
          <p:nvPr/>
        </p:nvSpPr>
        <p:spPr>
          <a:xfrm>
            <a:off x="5163120" y="6611040"/>
            <a:ext cx="34524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714" name="Line 21"/>
          <p:cNvSpPr/>
          <p:nvPr/>
        </p:nvSpPr>
        <p:spPr>
          <a:xfrm>
            <a:off x="5163120" y="6679800"/>
            <a:ext cx="34524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pic>
        <p:nvPicPr>
          <p:cNvPr id="715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4754880" y="6702480"/>
            <a:ext cx="1211400" cy="318240"/>
          </a:xfrm>
          <a:prstGeom prst="rect">
            <a:avLst/>
          </a:prstGeom>
          <a:ln>
            <a:noFill/>
          </a:ln>
        </p:spPr>
      </p:pic>
      <p:pic>
        <p:nvPicPr>
          <p:cNvPr id="716" name="" descr=""/>
          <p:cNvPicPr/>
          <p:nvPr/>
        </p:nvPicPr>
        <p:blipFill>
          <a:blip r:embed="rId4"/>
          <a:stretch>
            <a:fillRect/>
          </a:stretch>
        </p:blipFill>
        <p:spPr>
          <a:xfrm>
            <a:off x="6864120" y="6354000"/>
            <a:ext cx="451080" cy="585360"/>
          </a:xfrm>
          <a:prstGeom prst="rect">
            <a:avLst/>
          </a:prstGeom>
          <a:ln w="9360">
            <a:solidFill>
              <a:srgbClr val="ffffff"/>
            </a:solidFill>
            <a:miter/>
          </a:ln>
        </p:spPr>
      </p:pic>
      <p:sp>
        <p:nvSpPr>
          <p:cNvPr id="717" name="CustomShape 22"/>
          <p:cNvSpPr/>
          <p:nvPr/>
        </p:nvSpPr>
        <p:spPr>
          <a:xfrm>
            <a:off x="6309360" y="6386760"/>
            <a:ext cx="483480" cy="552600"/>
          </a:xfrm>
          <a:prstGeom prst="foldedCorner">
            <a:avLst>
              <a:gd name="adj" fmla="val 18900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sp>
        <p:nvSpPr>
          <p:cNvPr id="718" name="Line 23"/>
          <p:cNvSpPr/>
          <p:nvPr/>
        </p:nvSpPr>
        <p:spPr>
          <a:xfrm>
            <a:off x="6378120" y="6455880"/>
            <a:ext cx="34524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719" name="Line 24"/>
          <p:cNvSpPr/>
          <p:nvPr/>
        </p:nvSpPr>
        <p:spPr>
          <a:xfrm>
            <a:off x="6378120" y="6524640"/>
            <a:ext cx="20700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720" name="Line 25"/>
          <p:cNvSpPr/>
          <p:nvPr/>
        </p:nvSpPr>
        <p:spPr>
          <a:xfrm>
            <a:off x="6378120" y="6594120"/>
            <a:ext cx="27612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721" name="Line 26"/>
          <p:cNvSpPr/>
          <p:nvPr/>
        </p:nvSpPr>
        <p:spPr>
          <a:xfrm>
            <a:off x="6378120" y="6663240"/>
            <a:ext cx="34524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722" name="Line 27"/>
          <p:cNvSpPr/>
          <p:nvPr/>
        </p:nvSpPr>
        <p:spPr>
          <a:xfrm>
            <a:off x="6378120" y="6732000"/>
            <a:ext cx="34524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723" name="CustomShape 28"/>
          <p:cNvSpPr/>
          <p:nvPr/>
        </p:nvSpPr>
        <p:spPr>
          <a:xfrm>
            <a:off x="5248440" y="1691280"/>
            <a:ext cx="2926080" cy="1600560"/>
          </a:xfrm>
          <a:prstGeom prst="wedgeRectCallout">
            <a:avLst>
              <a:gd name="adj1" fmla="val 10275"/>
              <a:gd name="adj2" fmla="val 24446"/>
            </a:avLst>
          </a:prstGeom>
          <a:solidFill>
            <a:srgbClr val="cccccc"/>
          </a:solidFill>
          <a:ln w="18360">
            <a:solidFill>
              <a:srgbClr val="000000"/>
            </a:solidFill>
            <a:round/>
          </a:ln>
        </p:spPr>
      </p:sp>
      <p:sp>
        <p:nvSpPr>
          <p:cNvPr id="724" name="TextShape 29"/>
          <p:cNvSpPr txBox="1"/>
          <p:nvPr/>
        </p:nvSpPr>
        <p:spPr>
          <a:xfrm>
            <a:off x="5979960" y="1691280"/>
            <a:ext cx="2058120" cy="858240"/>
          </a:xfrm>
          <a:prstGeom prst="rect">
            <a:avLst/>
          </a:prstGeom>
        </p:spPr>
        <p:txBody>
          <a:bodyPr lIns="90000" rIns="90000" tIns="45000" bIns="45000"/>
          <a:p>
            <a:r>
              <a:rPr lang="en-US">
                <a:latin typeface="Arial"/>
              </a:rPr>
              <a:t>New Grad Student</a:t>
            </a:r>
            <a:endParaRPr/>
          </a:p>
          <a:p>
            <a:r>
              <a:rPr lang="en-US">
                <a:latin typeface="Arial"/>
              </a:rPr>
              <a:t>Graphene</a:t>
            </a:r>
            <a:endParaRPr/>
          </a:p>
          <a:p>
            <a:r>
              <a:rPr lang="en-US">
                <a:latin typeface="Arial"/>
              </a:rPr>
              <a:t>NanoRibbons</a:t>
            </a:r>
            <a:endParaRPr/>
          </a:p>
        </p:txBody>
      </p:sp>
      <p:sp>
        <p:nvSpPr>
          <p:cNvPr id="725" name="CustomShape 30"/>
          <p:cNvSpPr/>
          <p:nvPr/>
        </p:nvSpPr>
        <p:spPr>
          <a:xfrm rot="20685000">
            <a:off x="5523840" y="2547720"/>
            <a:ext cx="483480" cy="552600"/>
          </a:xfrm>
          <a:prstGeom prst="foldedCorner">
            <a:avLst>
              <a:gd name="adj" fmla="val 18900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sp>
        <p:nvSpPr>
          <p:cNvPr id="726" name="Line 31"/>
          <p:cNvSpPr/>
          <p:nvPr/>
        </p:nvSpPr>
        <p:spPr>
          <a:xfrm flipV="1">
            <a:off x="5544360" y="2578680"/>
            <a:ext cx="333000" cy="9072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727" name="Line 32"/>
          <p:cNvSpPr/>
          <p:nvPr/>
        </p:nvSpPr>
        <p:spPr>
          <a:xfrm flipV="1">
            <a:off x="5562360" y="2681640"/>
            <a:ext cx="199800" cy="5436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728" name="Line 33"/>
          <p:cNvSpPr/>
          <p:nvPr/>
        </p:nvSpPr>
        <p:spPr>
          <a:xfrm flipV="1">
            <a:off x="5580720" y="2730240"/>
            <a:ext cx="266400" cy="7272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729" name="Line 34"/>
          <p:cNvSpPr/>
          <p:nvPr/>
        </p:nvSpPr>
        <p:spPr>
          <a:xfrm flipV="1">
            <a:off x="5598720" y="2778840"/>
            <a:ext cx="333000" cy="9072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730" name="Line 35"/>
          <p:cNvSpPr/>
          <p:nvPr/>
        </p:nvSpPr>
        <p:spPr>
          <a:xfrm flipV="1">
            <a:off x="5616720" y="2845080"/>
            <a:ext cx="333000" cy="9072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731" name="CustomShape 36"/>
          <p:cNvSpPr/>
          <p:nvPr/>
        </p:nvSpPr>
        <p:spPr>
          <a:xfrm rot="954600">
            <a:off x="6183720" y="2549520"/>
            <a:ext cx="483480" cy="552600"/>
          </a:xfrm>
          <a:prstGeom prst="foldedCorner">
            <a:avLst>
              <a:gd name="adj" fmla="val 18900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sp>
        <p:nvSpPr>
          <p:cNvPr id="732" name="Line 37"/>
          <p:cNvSpPr/>
          <p:nvPr/>
        </p:nvSpPr>
        <p:spPr>
          <a:xfrm>
            <a:off x="6316200" y="2579400"/>
            <a:ext cx="331920" cy="9468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733" name="Line 38"/>
          <p:cNvSpPr/>
          <p:nvPr/>
        </p:nvSpPr>
        <p:spPr>
          <a:xfrm>
            <a:off x="6297480" y="2645640"/>
            <a:ext cx="199080" cy="5688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734" name="Line 39"/>
          <p:cNvSpPr/>
          <p:nvPr/>
        </p:nvSpPr>
        <p:spPr>
          <a:xfrm>
            <a:off x="6278400" y="2712600"/>
            <a:ext cx="265680" cy="7560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735" name="Line 40"/>
          <p:cNvSpPr/>
          <p:nvPr/>
        </p:nvSpPr>
        <p:spPr>
          <a:xfrm>
            <a:off x="6259320" y="2778840"/>
            <a:ext cx="331920" cy="9468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736" name="Line 41"/>
          <p:cNvSpPr/>
          <p:nvPr/>
        </p:nvSpPr>
        <p:spPr>
          <a:xfrm>
            <a:off x="6240600" y="2845080"/>
            <a:ext cx="331920" cy="9468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737" name="CustomShape 42"/>
          <p:cNvSpPr/>
          <p:nvPr/>
        </p:nvSpPr>
        <p:spPr>
          <a:xfrm>
            <a:off x="5862240" y="2549520"/>
            <a:ext cx="483480" cy="552600"/>
          </a:xfrm>
          <a:prstGeom prst="foldedCorner">
            <a:avLst>
              <a:gd name="adj" fmla="val 18900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sp>
        <p:nvSpPr>
          <p:cNvPr id="738" name="Line 43"/>
          <p:cNvSpPr/>
          <p:nvPr/>
        </p:nvSpPr>
        <p:spPr>
          <a:xfrm>
            <a:off x="5931000" y="2618640"/>
            <a:ext cx="34524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739" name="Line 44"/>
          <p:cNvSpPr/>
          <p:nvPr/>
        </p:nvSpPr>
        <p:spPr>
          <a:xfrm>
            <a:off x="5931000" y="2687400"/>
            <a:ext cx="20700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740" name="Line 45"/>
          <p:cNvSpPr/>
          <p:nvPr/>
        </p:nvSpPr>
        <p:spPr>
          <a:xfrm>
            <a:off x="5931000" y="2756880"/>
            <a:ext cx="27612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741" name="Line 46"/>
          <p:cNvSpPr/>
          <p:nvPr/>
        </p:nvSpPr>
        <p:spPr>
          <a:xfrm>
            <a:off x="5931000" y="2826000"/>
            <a:ext cx="34524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742" name="Line 47"/>
          <p:cNvSpPr/>
          <p:nvPr/>
        </p:nvSpPr>
        <p:spPr>
          <a:xfrm>
            <a:off x="5931000" y="2894760"/>
            <a:ext cx="34524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pic>
        <p:nvPicPr>
          <p:cNvPr id="743" name="" descr=""/>
          <p:cNvPicPr/>
          <p:nvPr/>
        </p:nvPicPr>
        <p:blipFill>
          <a:blip r:embed="rId5"/>
          <a:stretch>
            <a:fillRect/>
          </a:stretch>
        </p:blipFill>
        <p:spPr>
          <a:xfrm>
            <a:off x="5522760" y="2917440"/>
            <a:ext cx="1211400" cy="318240"/>
          </a:xfrm>
          <a:prstGeom prst="rect">
            <a:avLst/>
          </a:prstGeom>
          <a:ln>
            <a:noFill/>
          </a:ln>
        </p:spPr>
      </p:pic>
      <p:sp>
        <p:nvSpPr>
          <p:cNvPr id="744" name="CustomShape 48"/>
          <p:cNvSpPr/>
          <p:nvPr/>
        </p:nvSpPr>
        <p:spPr>
          <a:xfrm>
            <a:off x="7077240" y="2601720"/>
            <a:ext cx="483480" cy="552600"/>
          </a:xfrm>
          <a:prstGeom prst="foldedCorner">
            <a:avLst>
              <a:gd name="adj" fmla="val 18900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sp>
        <p:nvSpPr>
          <p:cNvPr id="745" name="Line 49"/>
          <p:cNvSpPr/>
          <p:nvPr/>
        </p:nvSpPr>
        <p:spPr>
          <a:xfrm>
            <a:off x="7146000" y="2670840"/>
            <a:ext cx="34524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746" name="Line 50"/>
          <p:cNvSpPr/>
          <p:nvPr/>
        </p:nvSpPr>
        <p:spPr>
          <a:xfrm>
            <a:off x="7146000" y="2739600"/>
            <a:ext cx="20700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747" name="Line 51"/>
          <p:cNvSpPr/>
          <p:nvPr/>
        </p:nvSpPr>
        <p:spPr>
          <a:xfrm>
            <a:off x="7146000" y="2809080"/>
            <a:ext cx="27612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748" name="Line 52"/>
          <p:cNvSpPr/>
          <p:nvPr/>
        </p:nvSpPr>
        <p:spPr>
          <a:xfrm>
            <a:off x="7146000" y="2878200"/>
            <a:ext cx="34524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749" name="Line 53"/>
          <p:cNvSpPr/>
          <p:nvPr/>
        </p:nvSpPr>
        <p:spPr>
          <a:xfrm>
            <a:off x="7146000" y="2946960"/>
            <a:ext cx="34524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pic>
        <p:nvPicPr>
          <p:cNvPr id="750" name="" descr=""/>
          <p:cNvPicPr/>
          <p:nvPr/>
        </p:nvPicPr>
        <p:blipFill>
          <a:blip r:embed="rId6"/>
          <a:stretch>
            <a:fillRect/>
          </a:stretch>
        </p:blipFill>
        <p:spPr>
          <a:xfrm>
            <a:off x="7406640" y="2568960"/>
            <a:ext cx="451080" cy="585360"/>
          </a:xfrm>
          <a:prstGeom prst="rect">
            <a:avLst/>
          </a:prstGeom>
          <a:ln w="9360">
            <a:solidFill>
              <a:srgbClr val="ffffff"/>
            </a:solidFill>
            <a:miter/>
          </a:ln>
        </p:spPr>
      </p:pic>
      <p:pic>
        <p:nvPicPr>
          <p:cNvPr id="751" name="" descr=""/>
          <p:cNvPicPr/>
          <p:nvPr/>
        </p:nvPicPr>
        <p:blipFill>
          <a:blip r:embed="rId7"/>
          <a:stretch>
            <a:fillRect/>
          </a:stretch>
        </p:blipFill>
        <p:spPr>
          <a:xfrm>
            <a:off x="5259240" y="1743840"/>
            <a:ext cx="720720" cy="805680"/>
          </a:xfrm>
          <a:prstGeom prst="rect">
            <a:avLst/>
          </a:prstGeom>
          <a:ln>
            <a:noFill/>
          </a:ln>
        </p:spPr>
      </p:pic>
      <p:pic>
        <p:nvPicPr>
          <p:cNvPr id="752" name="" descr=""/>
          <p:cNvPicPr/>
          <p:nvPr/>
        </p:nvPicPr>
        <p:blipFill>
          <a:blip r:embed="rId8"/>
          <a:stretch>
            <a:fillRect/>
          </a:stretch>
        </p:blipFill>
        <p:spPr>
          <a:xfrm>
            <a:off x="2743200" y="3200400"/>
            <a:ext cx="2193120" cy="1864080"/>
          </a:xfrm>
          <a:prstGeom prst="rect">
            <a:avLst/>
          </a:prstGeom>
          <a:ln>
            <a:noFill/>
          </a:ln>
        </p:spPr>
      </p:pic>
      <p:sp>
        <p:nvSpPr>
          <p:cNvPr id="753" name="Line 54"/>
          <p:cNvSpPr/>
          <p:nvPr/>
        </p:nvSpPr>
        <p:spPr>
          <a:xfrm flipH="1">
            <a:off x="3657600" y="2743200"/>
            <a:ext cx="1802160" cy="1097280"/>
          </a:xfrm>
          <a:prstGeom prst="line">
            <a:avLst/>
          </a:prstGeom>
          <a:ln w="91440">
            <a:solidFill>
              <a:srgbClr val="ff3333"/>
            </a:solidFill>
            <a:round/>
          </a:ln>
        </p:spPr>
      </p:sp>
      <p:sp>
        <p:nvSpPr>
          <p:cNvPr id="754" name="CustomShape 55"/>
          <p:cNvSpPr/>
          <p:nvPr/>
        </p:nvSpPr>
        <p:spPr>
          <a:xfrm>
            <a:off x="183960" y="2051280"/>
            <a:ext cx="2011680" cy="1737360"/>
          </a:xfrm>
          <a:prstGeom prst="wedgeRectCallout">
            <a:avLst>
              <a:gd name="adj1" fmla="val 12699"/>
              <a:gd name="adj2" fmla="val -5177"/>
            </a:avLst>
          </a:prstGeom>
          <a:solidFill>
            <a:srgbClr val="cccccc"/>
          </a:solidFill>
          <a:ln w="18360">
            <a:solidFill>
              <a:srgbClr val="000000"/>
            </a:solidFill>
            <a:round/>
          </a:ln>
        </p:spPr>
      </p:sp>
      <p:pic>
        <p:nvPicPr>
          <p:cNvPr id="755" name="" descr=""/>
          <p:cNvPicPr/>
          <p:nvPr/>
        </p:nvPicPr>
        <p:blipFill>
          <a:blip r:embed="rId9"/>
          <a:stretch>
            <a:fillRect/>
          </a:stretch>
        </p:blipFill>
        <p:spPr>
          <a:xfrm>
            <a:off x="275400" y="2142720"/>
            <a:ext cx="731520" cy="754200"/>
          </a:xfrm>
          <a:prstGeom prst="rect">
            <a:avLst/>
          </a:prstGeom>
          <a:ln>
            <a:noFill/>
          </a:ln>
        </p:spPr>
      </p:pic>
      <p:sp>
        <p:nvSpPr>
          <p:cNvPr id="756" name="CustomShape 56"/>
          <p:cNvSpPr/>
          <p:nvPr/>
        </p:nvSpPr>
        <p:spPr>
          <a:xfrm rot="19981800">
            <a:off x="1229760" y="2103120"/>
            <a:ext cx="483480" cy="552600"/>
          </a:xfrm>
          <a:prstGeom prst="foldedCorner">
            <a:avLst>
              <a:gd name="adj" fmla="val 18900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sp>
        <p:nvSpPr>
          <p:cNvPr id="757" name="Line 57"/>
          <p:cNvSpPr/>
          <p:nvPr/>
        </p:nvSpPr>
        <p:spPr>
          <a:xfrm flipV="1">
            <a:off x="1223280" y="2116800"/>
            <a:ext cx="307800" cy="15660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758" name="Line 58"/>
          <p:cNvSpPr/>
          <p:nvPr/>
        </p:nvSpPr>
        <p:spPr>
          <a:xfrm flipV="1">
            <a:off x="1254600" y="2241000"/>
            <a:ext cx="184320" cy="9396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759" name="Line 59"/>
          <p:cNvSpPr/>
          <p:nvPr/>
        </p:nvSpPr>
        <p:spPr>
          <a:xfrm flipV="1">
            <a:off x="1286280" y="2271600"/>
            <a:ext cx="246240" cy="12528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760" name="Line 60"/>
          <p:cNvSpPr/>
          <p:nvPr/>
        </p:nvSpPr>
        <p:spPr>
          <a:xfrm flipV="1">
            <a:off x="1317600" y="2301840"/>
            <a:ext cx="307800" cy="15660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761" name="Line 61"/>
          <p:cNvSpPr/>
          <p:nvPr/>
        </p:nvSpPr>
        <p:spPr>
          <a:xfrm flipV="1">
            <a:off x="1348560" y="2363040"/>
            <a:ext cx="307800" cy="15660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762" name="CustomShape 62"/>
          <p:cNvSpPr/>
          <p:nvPr/>
        </p:nvSpPr>
        <p:spPr>
          <a:xfrm rot="1347000">
            <a:off x="1533600" y="2188080"/>
            <a:ext cx="483480" cy="552600"/>
          </a:xfrm>
          <a:prstGeom prst="foldedCorner">
            <a:avLst>
              <a:gd name="adj" fmla="val 18900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sp>
        <p:nvSpPr>
          <p:cNvPr id="763" name="Line 63"/>
          <p:cNvSpPr/>
          <p:nvPr/>
        </p:nvSpPr>
        <p:spPr>
          <a:xfrm>
            <a:off x="1694520" y="2206800"/>
            <a:ext cx="318960" cy="13176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764" name="Line 64"/>
          <p:cNvSpPr/>
          <p:nvPr/>
        </p:nvSpPr>
        <p:spPr>
          <a:xfrm>
            <a:off x="1668240" y="2270520"/>
            <a:ext cx="191160" cy="7920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765" name="Line 65"/>
          <p:cNvSpPr/>
          <p:nvPr/>
        </p:nvSpPr>
        <p:spPr>
          <a:xfrm>
            <a:off x="1641600" y="2334600"/>
            <a:ext cx="255240" cy="10548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766" name="Line 66"/>
          <p:cNvSpPr/>
          <p:nvPr/>
        </p:nvSpPr>
        <p:spPr>
          <a:xfrm>
            <a:off x="1615320" y="2398680"/>
            <a:ext cx="318960" cy="13176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767" name="Line 67"/>
          <p:cNvSpPr/>
          <p:nvPr/>
        </p:nvSpPr>
        <p:spPr>
          <a:xfrm>
            <a:off x="1589040" y="2462040"/>
            <a:ext cx="318960" cy="13176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768" name="CustomShape 68"/>
          <p:cNvSpPr/>
          <p:nvPr/>
        </p:nvSpPr>
        <p:spPr>
          <a:xfrm>
            <a:off x="1303920" y="2282400"/>
            <a:ext cx="483480" cy="552600"/>
          </a:xfrm>
          <a:prstGeom prst="foldedCorner">
            <a:avLst>
              <a:gd name="adj" fmla="val 18900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sp>
        <p:nvSpPr>
          <p:cNvPr id="769" name="Line 69"/>
          <p:cNvSpPr/>
          <p:nvPr/>
        </p:nvSpPr>
        <p:spPr>
          <a:xfrm>
            <a:off x="1372680" y="2351520"/>
            <a:ext cx="34524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770" name="Line 70"/>
          <p:cNvSpPr/>
          <p:nvPr/>
        </p:nvSpPr>
        <p:spPr>
          <a:xfrm>
            <a:off x="1372680" y="2420280"/>
            <a:ext cx="20700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771" name="Line 71"/>
          <p:cNvSpPr/>
          <p:nvPr/>
        </p:nvSpPr>
        <p:spPr>
          <a:xfrm>
            <a:off x="1372680" y="2489760"/>
            <a:ext cx="27612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772" name="Line 72"/>
          <p:cNvSpPr/>
          <p:nvPr/>
        </p:nvSpPr>
        <p:spPr>
          <a:xfrm>
            <a:off x="1372680" y="2558880"/>
            <a:ext cx="34524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773" name="Line 73"/>
          <p:cNvSpPr/>
          <p:nvPr/>
        </p:nvSpPr>
        <p:spPr>
          <a:xfrm>
            <a:off x="1372680" y="2627640"/>
            <a:ext cx="34524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774" name="TextShape 74"/>
          <p:cNvSpPr txBox="1"/>
          <p:nvPr/>
        </p:nvSpPr>
        <p:spPr>
          <a:xfrm>
            <a:off x="318960" y="2930400"/>
            <a:ext cx="1765800" cy="858240"/>
          </a:xfrm>
          <a:prstGeom prst="rect">
            <a:avLst/>
          </a:prstGeom>
        </p:spPr>
        <p:txBody>
          <a:bodyPr lIns="90000" rIns="90000" tIns="45000" bIns="45000"/>
          <a:p>
            <a:r>
              <a:rPr lang="en-US">
                <a:latin typeface="Arial"/>
              </a:rPr>
              <a:t>M.P. Anantram</a:t>
            </a:r>
            <a:endParaRPr/>
          </a:p>
          <a:p>
            <a:r>
              <a:rPr lang="en-US">
                <a:latin typeface="Arial"/>
              </a:rPr>
              <a:t>Professor</a:t>
            </a:r>
            <a:endParaRPr/>
          </a:p>
          <a:p>
            <a:r>
              <a:rPr lang="en-US">
                <a:latin typeface="Arial"/>
              </a:rPr>
              <a:t>NanoStructures</a:t>
            </a:r>
            <a:endParaRPr/>
          </a:p>
        </p:txBody>
      </p:sp>
      <p:pic>
        <p:nvPicPr>
          <p:cNvPr id="775" name="" descr=""/>
          <p:cNvPicPr/>
          <p:nvPr/>
        </p:nvPicPr>
        <p:blipFill>
          <a:blip r:embed="rId10"/>
          <a:stretch>
            <a:fillRect/>
          </a:stretch>
        </p:blipFill>
        <p:spPr>
          <a:xfrm>
            <a:off x="1130760" y="2641320"/>
            <a:ext cx="914400" cy="255600"/>
          </a:xfrm>
          <a:prstGeom prst="rect">
            <a:avLst/>
          </a:prstGeom>
          <a:ln>
            <a:noFill/>
          </a:ln>
        </p:spPr>
      </p:pic>
      <p:sp>
        <p:nvSpPr>
          <p:cNvPr id="776" name="Line 75"/>
          <p:cNvSpPr/>
          <p:nvPr/>
        </p:nvSpPr>
        <p:spPr>
          <a:xfrm>
            <a:off x="2011680" y="2522520"/>
            <a:ext cx="1554480" cy="1280160"/>
          </a:xfrm>
          <a:prstGeom prst="line">
            <a:avLst/>
          </a:prstGeom>
          <a:ln w="91440">
            <a:solidFill>
              <a:srgbClr val="ff3333"/>
            </a:solidFill>
            <a:round/>
          </a:ln>
        </p:spPr>
      </p:sp>
      <p:sp>
        <p:nvSpPr>
          <p:cNvPr id="777" name="Line 76"/>
          <p:cNvSpPr/>
          <p:nvPr/>
        </p:nvSpPr>
        <p:spPr>
          <a:xfrm flipH="1" flipV="1">
            <a:off x="3566160" y="3749040"/>
            <a:ext cx="1041840" cy="1769760"/>
          </a:xfrm>
          <a:prstGeom prst="line">
            <a:avLst/>
          </a:prstGeom>
          <a:ln w="91440">
            <a:solidFill>
              <a:srgbClr val="ff3333"/>
            </a:solidFill>
            <a:round/>
            <a:tailEnd len="med" type="oval" w="med"/>
          </a:ln>
        </p:spPr>
      </p:sp>
    </p:spTree>
  </p:cSld>
  <p:timing>
    <p:tnLst>
      <p:par>
        <p:cTn id="54" dur="indefinite" restart="never" nodeType="tmRoot">
          <p:childTnLst>
            <p:seq>
              <p:cTn id="55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TextShape 1"/>
          <p:cNvSpPr txBox="1"/>
          <p:nvPr/>
        </p:nvSpPr>
        <p:spPr>
          <a:xfrm>
            <a:off x="504720" y="347040"/>
            <a:ext cx="7725240" cy="568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3200">
                <a:latin typeface="Arial"/>
              </a:rPr>
              <a:t>The HUBzero Platform</a:t>
            </a:r>
            <a:endParaRPr/>
          </a:p>
        </p:txBody>
      </p:sp>
      <p:sp>
        <p:nvSpPr>
          <p:cNvPr id="84" name="CustomShape 2"/>
          <p:cNvSpPr/>
          <p:nvPr/>
        </p:nvSpPr>
        <p:spPr>
          <a:xfrm>
            <a:off x="1101960" y="3384720"/>
            <a:ext cx="1366920" cy="526320"/>
          </a:xfrm>
          <a:prstGeom prst="wedgeRectCallout">
            <a:avLst>
              <a:gd name="adj1" fmla="val 14894"/>
              <a:gd name="adj2" fmla="val 19784"/>
            </a:avLst>
          </a:prstGeom>
          <a:solidFill>
            <a:srgbClr val="cccccc"/>
          </a:solidFill>
          <a:ln w="18360">
            <a:solidFill>
              <a:srgbClr val="000000"/>
            </a:solidFill>
            <a:round/>
          </a:ln>
        </p:spPr>
      </p:sp>
      <p:pic>
        <p:nvPicPr>
          <p:cNvPr id="85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161720" y="3404880"/>
            <a:ext cx="255960" cy="352080"/>
          </a:xfrm>
          <a:prstGeom prst="rect">
            <a:avLst/>
          </a:prstGeom>
          <a:ln>
            <a:noFill/>
          </a:ln>
        </p:spPr>
      </p:pic>
      <p:sp>
        <p:nvSpPr>
          <p:cNvPr id="86" name="CustomShape 3"/>
          <p:cNvSpPr/>
          <p:nvPr/>
        </p:nvSpPr>
        <p:spPr>
          <a:xfrm rot="20686200">
            <a:off x="1458000" y="3427560"/>
            <a:ext cx="226080" cy="257760"/>
          </a:xfrm>
          <a:prstGeom prst="foldedCorner">
            <a:avLst>
              <a:gd name="adj" fmla="val 18900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sp>
        <p:nvSpPr>
          <p:cNvPr id="87" name="Line 4"/>
          <p:cNvSpPr/>
          <p:nvPr/>
        </p:nvSpPr>
        <p:spPr>
          <a:xfrm flipV="1">
            <a:off x="1467720" y="3442320"/>
            <a:ext cx="155520" cy="4248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88" name="Line 5"/>
          <p:cNvSpPr/>
          <p:nvPr/>
        </p:nvSpPr>
        <p:spPr>
          <a:xfrm flipV="1">
            <a:off x="1476000" y="3490200"/>
            <a:ext cx="93600" cy="2556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89" name="Line 6"/>
          <p:cNvSpPr/>
          <p:nvPr/>
        </p:nvSpPr>
        <p:spPr>
          <a:xfrm flipV="1">
            <a:off x="1484640" y="3512880"/>
            <a:ext cx="124560" cy="3420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90" name="Line 7"/>
          <p:cNvSpPr/>
          <p:nvPr/>
        </p:nvSpPr>
        <p:spPr>
          <a:xfrm flipV="1">
            <a:off x="1493280" y="3535920"/>
            <a:ext cx="155520" cy="4212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91" name="Line 8"/>
          <p:cNvSpPr/>
          <p:nvPr/>
        </p:nvSpPr>
        <p:spPr>
          <a:xfrm flipV="1">
            <a:off x="1501560" y="3566520"/>
            <a:ext cx="155520" cy="4248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92" name="CustomShape 9"/>
          <p:cNvSpPr/>
          <p:nvPr/>
        </p:nvSpPr>
        <p:spPr>
          <a:xfrm rot="954000">
            <a:off x="1766160" y="3428640"/>
            <a:ext cx="226080" cy="257760"/>
          </a:xfrm>
          <a:prstGeom prst="foldedCorner">
            <a:avLst>
              <a:gd name="adj" fmla="val 18900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sp>
        <p:nvSpPr>
          <p:cNvPr id="93" name="Line 10"/>
          <p:cNvSpPr/>
          <p:nvPr/>
        </p:nvSpPr>
        <p:spPr>
          <a:xfrm>
            <a:off x="1828080" y="3442680"/>
            <a:ext cx="155160" cy="4428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94" name="Line 11"/>
          <p:cNvSpPr/>
          <p:nvPr/>
        </p:nvSpPr>
        <p:spPr>
          <a:xfrm>
            <a:off x="1819440" y="3473640"/>
            <a:ext cx="92880" cy="2664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95" name="Line 12"/>
          <p:cNvSpPr/>
          <p:nvPr/>
        </p:nvSpPr>
        <p:spPr>
          <a:xfrm>
            <a:off x="1810440" y="3504960"/>
            <a:ext cx="124200" cy="3528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96" name="Line 13"/>
          <p:cNvSpPr/>
          <p:nvPr/>
        </p:nvSpPr>
        <p:spPr>
          <a:xfrm>
            <a:off x="1801800" y="3535920"/>
            <a:ext cx="154800" cy="4392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97" name="Line 14"/>
          <p:cNvSpPr/>
          <p:nvPr/>
        </p:nvSpPr>
        <p:spPr>
          <a:xfrm>
            <a:off x="1792800" y="3566520"/>
            <a:ext cx="155160" cy="4428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98" name="CustomShape 15"/>
          <p:cNvSpPr/>
          <p:nvPr/>
        </p:nvSpPr>
        <p:spPr>
          <a:xfrm>
            <a:off x="1616400" y="3428640"/>
            <a:ext cx="225720" cy="258120"/>
          </a:xfrm>
          <a:prstGeom prst="foldedCorner">
            <a:avLst>
              <a:gd name="adj" fmla="val 18900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sp>
        <p:nvSpPr>
          <p:cNvPr id="99" name="Line 16"/>
          <p:cNvSpPr/>
          <p:nvPr/>
        </p:nvSpPr>
        <p:spPr>
          <a:xfrm>
            <a:off x="1648440" y="3461040"/>
            <a:ext cx="16128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100" name="Line 17"/>
          <p:cNvSpPr/>
          <p:nvPr/>
        </p:nvSpPr>
        <p:spPr>
          <a:xfrm>
            <a:off x="1648440" y="3493080"/>
            <a:ext cx="9648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101" name="Line 18"/>
          <p:cNvSpPr/>
          <p:nvPr/>
        </p:nvSpPr>
        <p:spPr>
          <a:xfrm>
            <a:off x="1648440" y="3525480"/>
            <a:ext cx="12888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102" name="Line 19"/>
          <p:cNvSpPr/>
          <p:nvPr/>
        </p:nvSpPr>
        <p:spPr>
          <a:xfrm>
            <a:off x="1648440" y="3557880"/>
            <a:ext cx="16128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103" name="Line 20"/>
          <p:cNvSpPr/>
          <p:nvPr/>
        </p:nvSpPr>
        <p:spPr>
          <a:xfrm>
            <a:off x="1648440" y="3589920"/>
            <a:ext cx="16128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pic>
        <p:nvPicPr>
          <p:cNvPr id="104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1457640" y="3600720"/>
            <a:ext cx="565920" cy="148680"/>
          </a:xfrm>
          <a:prstGeom prst="rect">
            <a:avLst/>
          </a:prstGeom>
          <a:ln>
            <a:noFill/>
          </a:ln>
        </p:spPr>
      </p:pic>
      <p:sp>
        <p:nvSpPr>
          <p:cNvPr id="105" name="CustomShape 21"/>
          <p:cNvSpPr/>
          <p:nvPr/>
        </p:nvSpPr>
        <p:spPr>
          <a:xfrm>
            <a:off x="2086200" y="3453120"/>
            <a:ext cx="226080" cy="257760"/>
          </a:xfrm>
          <a:prstGeom prst="foldedCorner">
            <a:avLst>
              <a:gd name="adj" fmla="val 18900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sp>
        <p:nvSpPr>
          <p:cNvPr id="106" name="Line 22"/>
          <p:cNvSpPr/>
          <p:nvPr/>
        </p:nvSpPr>
        <p:spPr>
          <a:xfrm>
            <a:off x="2118240" y="3485160"/>
            <a:ext cx="16128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107" name="Line 23"/>
          <p:cNvSpPr/>
          <p:nvPr/>
        </p:nvSpPr>
        <p:spPr>
          <a:xfrm>
            <a:off x="2118240" y="3517560"/>
            <a:ext cx="9684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108" name="Line 24"/>
          <p:cNvSpPr/>
          <p:nvPr/>
        </p:nvSpPr>
        <p:spPr>
          <a:xfrm>
            <a:off x="2118240" y="3549960"/>
            <a:ext cx="12924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109" name="Line 25"/>
          <p:cNvSpPr/>
          <p:nvPr/>
        </p:nvSpPr>
        <p:spPr>
          <a:xfrm>
            <a:off x="2118240" y="3582000"/>
            <a:ext cx="16128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110" name="Line 26"/>
          <p:cNvSpPr/>
          <p:nvPr/>
        </p:nvSpPr>
        <p:spPr>
          <a:xfrm>
            <a:off x="2118240" y="3614400"/>
            <a:ext cx="16128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pic>
        <p:nvPicPr>
          <p:cNvPr id="111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2215440" y="3438000"/>
            <a:ext cx="210960" cy="272880"/>
          </a:xfrm>
          <a:prstGeom prst="rect">
            <a:avLst/>
          </a:prstGeom>
          <a:ln w="9360">
            <a:solidFill>
              <a:srgbClr val="ffffff"/>
            </a:solidFill>
            <a:miter/>
          </a:ln>
        </p:spPr>
      </p:pic>
      <p:sp>
        <p:nvSpPr>
          <p:cNvPr id="112" name="CustomShape 27"/>
          <p:cNvSpPr/>
          <p:nvPr/>
        </p:nvSpPr>
        <p:spPr>
          <a:xfrm>
            <a:off x="2353320" y="1977840"/>
            <a:ext cx="1367280" cy="561600"/>
          </a:xfrm>
          <a:prstGeom prst="wedgeRectCallout">
            <a:avLst>
              <a:gd name="adj1" fmla="val 17733"/>
              <a:gd name="adj2" fmla="val 14709"/>
            </a:avLst>
          </a:prstGeom>
          <a:solidFill>
            <a:srgbClr val="cccccc"/>
          </a:solidFill>
          <a:ln w="18360">
            <a:solidFill>
              <a:srgbClr val="000000"/>
            </a:solidFill>
            <a:round/>
          </a:ln>
        </p:spPr>
      </p:sp>
      <p:sp>
        <p:nvSpPr>
          <p:cNvPr id="113" name="CustomShape 28"/>
          <p:cNvSpPr/>
          <p:nvPr/>
        </p:nvSpPr>
        <p:spPr>
          <a:xfrm rot="20691600">
            <a:off x="2718720" y="2053080"/>
            <a:ext cx="226080" cy="258480"/>
          </a:xfrm>
          <a:prstGeom prst="foldedCorner">
            <a:avLst>
              <a:gd name="adj" fmla="val 18900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sp>
        <p:nvSpPr>
          <p:cNvPr id="114" name="Line 29"/>
          <p:cNvSpPr/>
          <p:nvPr/>
        </p:nvSpPr>
        <p:spPr>
          <a:xfrm flipV="1">
            <a:off x="2728800" y="2067480"/>
            <a:ext cx="155520" cy="4248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115" name="Line 30"/>
          <p:cNvSpPr/>
          <p:nvPr/>
        </p:nvSpPr>
        <p:spPr>
          <a:xfrm flipV="1">
            <a:off x="2737440" y="2115720"/>
            <a:ext cx="93240" cy="2520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116" name="Line 31"/>
          <p:cNvSpPr/>
          <p:nvPr/>
        </p:nvSpPr>
        <p:spPr>
          <a:xfrm flipV="1">
            <a:off x="2746080" y="2138400"/>
            <a:ext cx="124200" cy="3384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117" name="Line 32"/>
          <p:cNvSpPr/>
          <p:nvPr/>
        </p:nvSpPr>
        <p:spPr>
          <a:xfrm flipV="1">
            <a:off x="2754360" y="2161080"/>
            <a:ext cx="155520" cy="4248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118" name="Line 33"/>
          <p:cNvSpPr/>
          <p:nvPr/>
        </p:nvSpPr>
        <p:spPr>
          <a:xfrm flipV="1">
            <a:off x="2762640" y="2192040"/>
            <a:ext cx="155520" cy="4248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119" name="CustomShape 34"/>
          <p:cNvSpPr/>
          <p:nvPr/>
        </p:nvSpPr>
        <p:spPr>
          <a:xfrm rot="948600">
            <a:off x="3027600" y="2054160"/>
            <a:ext cx="226080" cy="257760"/>
          </a:xfrm>
          <a:prstGeom prst="foldedCorner">
            <a:avLst>
              <a:gd name="adj" fmla="val 18900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sp>
        <p:nvSpPr>
          <p:cNvPr id="120" name="Line 35"/>
          <p:cNvSpPr/>
          <p:nvPr/>
        </p:nvSpPr>
        <p:spPr>
          <a:xfrm>
            <a:off x="3089520" y="2067840"/>
            <a:ext cx="154800" cy="4428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121" name="Line 36"/>
          <p:cNvSpPr/>
          <p:nvPr/>
        </p:nvSpPr>
        <p:spPr>
          <a:xfrm>
            <a:off x="3080880" y="2098800"/>
            <a:ext cx="92880" cy="2664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122" name="Line 37"/>
          <p:cNvSpPr/>
          <p:nvPr/>
        </p:nvSpPr>
        <p:spPr>
          <a:xfrm>
            <a:off x="3071880" y="2130120"/>
            <a:ext cx="123840" cy="3528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123" name="Line 38"/>
          <p:cNvSpPr/>
          <p:nvPr/>
        </p:nvSpPr>
        <p:spPr>
          <a:xfrm>
            <a:off x="3062880" y="2161080"/>
            <a:ext cx="155160" cy="4428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124" name="Line 39"/>
          <p:cNvSpPr/>
          <p:nvPr/>
        </p:nvSpPr>
        <p:spPr>
          <a:xfrm>
            <a:off x="3054240" y="2192040"/>
            <a:ext cx="154800" cy="4428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125" name="CustomShape 40"/>
          <p:cNvSpPr/>
          <p:nvPr/>
        </p:nvSpPr>
        <p:spPr>
          <a:xfrm>
            <a:off x="2877480" y="2053800"/>
            <a:ext cx="225720" cy="258120"/>
          </a:xfrm>
          <a:prstGeom prst="foldedCorner">
            <a:avLst>
              <a:gd name="adj" fmla="val 18900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sp>
        <p:nvSpPr>
          <p:cNvPr id="126" name="Line 41"/>
          <p:cNvSpPr/>
          <p:nvPr/>
        </p:nvSpPr>
        <p:spPr>
          <a:xfrm>
            <a:off x="2909520" y="2086200"/>
            <a:ext cx="16128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127" name="Line 42"/>
          <p:cNvSpPr/>
          <p:nvPr/>
        </p:nvSpPr>
        <p:spPr>
          <a:xfrm>
            <a:off x="2909520" y="2118240"/>
            <a:ext cx="9684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128" name="Line 43"/>
          <p:cNvSpPr/>
          <p:nvPr/>
        </p:nvSpPr>
        <p:spPr>
          <a:xfrm>
            <a:off x="2909520" y="2150640"/>
            <a:ext cx="12888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129" name="Line 44"/>
          <p:cNvSpPr/>
          <p:nvPr/>
        </p:nvSpPr>
        <p:spPr>
          <a:xfrm>
            <a:off x="2909520" y="2183040"/>
            <a:ext cx="16128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130" name="Line 45"/>
          <p:cNvSpPr/>
          <p:nvPr/>
        </p:nvSpPr>
        <p:spPr>
          <a:xfrm>
            <a:off x="2909520" y="2215080"/>
            <a:ext cx="16128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pic>
        <p:nvPicPr>
          <p:cNvPr id="131" name="" descr=""/>
          <p:cNvPicPr/>
          <p:nvPr/>
        </p:nvPicPr>
        <p:blipFill>
          <a:blip r:embed="rId4"/>
          <a:stretch>
            <a:fillRect/>
          </a:stretch>
        </p:blipFill>
        <p:spPr>
          <a:xfrm>
            <a:off x="2718720" y="2225520"/>
            <a:ext cx="565920" cy="149040"/>
          </a:xfrm>
          <a:prstGeom prst="rect">
            <a:avLst/>
          </a:prstGeom>
          <a:ln>
            <a:noFill/>
          </a:ln>
        </p:spPr>
      </p:pic>
      <p:sp>
        <p:nvSpPr>
          <p:cNvPr id="132" name="CustomShape 46"/>
          <p:cNvSpPr/>
          <p:nvPr/>
        </p:nvSpPr>
        <p:spPr>
          <a:xfrm>
            <a:off x="3305520" y="2078280"/>
            <a:ext cx="225720" cy="258120"/>
          </a:xfrm>
          <a:prstGeom prst="foldedCorner">
            <a:avLst>
              <a:gd name="adj" fmla="val 18900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sp>
        <p:nvSpPr>
          <p:cNvPr id="133" name="Line 47"/>
          <p:cNvSpPr/>
          <p:nvPr/>
        </p:nvSpPr>
        <p:spPr>
          <a:xfrm>
            <a:off x="3337560" y="2110680"/>
            <a:ext cx="16092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134" name="Line 48"/>
          <p:cNvSpPr/>
          <p:nvPr/>
        </p:nvSpPr>
        <p:spPr>
          <a:xfrm>
            <a:off x="3337560" y="2142720"/>
            <a:ext cx="9648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135" name="Line 49"/>
          <p:cNvSpPr/>
          <p:nvPr/>
        </p:nvSpPr>
        <p:spPr>
          <a:xfrm>
            <a:off x="3337560" y="2175120"/>
            <a:ext cx="12888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136" name="Line 50"/>
          <p:cNvSpPr/>
          <p:nvPr/>
        </p:nvSpPr>
        <p:spPr>
          <a:xfrm>
            <a:off x="3337560" y="2207520"/>
            <a:ext cx="16092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137" name="Line 51"/>
          <p:cNvSpPr/>
          <p:nvPr/>
        </p:nvSpPr>
        <p:spPr>
          <a:xfrm>
            <a:off x="3337560" y="2239560"/>
            <a:ext cx="16092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pic>
        <p:nvPicPr>
          <p:cNvPr id="138" name="" descr=""/>
          <p:cNvPicPr/>
          <p:nvPr/>
        </p:nvPicPr>
        <p:blipFill>
          <a:blip r:embed="rId5"/>
          <a:stretch>
            <a:fillRect/>
          </a:stretch>
        </p:blipFill>
        <p:spPr>
          <a:xfrm>
            <a:off x="3458880" y="2062800"/>
            <a:ext cx="210960" cy="273600"/>
          </a:xfrm>
          <a:prstGeom prst="rect">
            <a:avLst/>
          </a:prstGeom>
          <a:ln w="9360">
            <a:solidFill>
              <a:srgbClr val="ffffff"/>
            </a:solidFill>
            <a:miter/>
          </a:ln>
        </p:spPr>
      </p:pic>
      <p:pic>
        <p:nvPicPr>
          <p:cNvPr id="139" name="" descr=""/>
          <p:cNvPicPr/>
          <p:nvPr/>
        </p:nvPicPr>
        <p:blipFill>
          <a:blip r:embed="rId6"/>
          <a:stretch>
            <a:fillRect/>
          </a:stretch>
        </p:blipFill>
        <p:spPr>
          <a:xfrm>
            <a:off x="2358720" y="2002680"/>
            <a:ext cx="336600" cy="375840"/>
          </a:xfrm>
          <a:prstGeom prst="rect">
            <a:avLst/>
          </a:prstGeom>
          <a:ln>
            <a:noFill/>
          </a:ln>
        </p:spPr>
      </p:pic>
      <p:pic>
        <p:nvPicPr>
          <p:cNvPr id="140" name="" descr=""/>
          <p:cNvPicPr/>
          <p:nvPr/>
        </p:nvPicPr>
        <p:blipFill>
          <a:blip r:embed="rId7"/>
          <a:stretch>
            <a:fillRect/>
          </a:stretch>
        </p:blipFill>
        <p:spPr>
          <a:xfrm>
            <a:off x="1235880" y="2296440"/>
            <a:ext cx="1024200" cy="870480"/>
          </a:xfrm>
          <a:prstGeom prst="rect">
            <a:avLst/>
          </a:prstGeom>
          <a:ln>
            <a:noFill/>
          </a:ln>
        </p:spPr>
      </p:pic>
      <p:sp>
        <p:nvSpPr>
          <p:cNvPr id="141" name="Line 52"/>
          <p:cNvSpPr/>
          <p:nvPr/>
        </p:nvSpPr>
        <p:spPr>
          <a:xfrm flipH="1">
            <a:off x="1764000" y="2378520"/>
            <a:ext cx="594720" cy="293400"/>
          </a:xfrm>
          <a:prstGeom prst="line">
            <a:avLst/>
          </a:prstGeom>
          <a:ln w="91440">
            <a:solidFill>
              <a:srgbClr val="ff3333"/>
            </a:solidFill>
            <a:round/>
          </a:ln>
        </p:spPr>
      </p:sp>
      <p:sp>
        <p:nvSpPr>
          <p:cNvPr id="142" name="CustomShape 53"/>
          <p:cNvSpPr/>
          <p:nvPr/>
        </p:nvSpPr>
        <p:spPr>
          <a:xfrm>
            <a:off x="274320" y="1912320"/>
            <a:ext cx="939600" cy="558360"/>
          </a:xfrm>
          <a:prstGeom prst="wedgeRectCallout">
            <a:avLst>
              <a:gd name="adj1" fmla="val 13914"/>
              <a:gd name="adj2" fmla="val 1878"/>
            </a:avLst>
          </a:prstGeom>
          <a:solidFill>
            <a:srgbClr val="cccccc"/>
          </a:solidFill>
          <a:ln w="18360">
            <a:solidFill>
              <a:srgbClr val="000000"/>
            </a:solidFill>
            <a:round/>
          </a:ln>
        </p:spPr>
      </p:sp>
      <p:pic>
        <p:nvPicPr>
          <p:cNvPr id="143" name="" descr=""/>
          <p:cNvPicPr/>
          <p:nvPr/>
        </p:nvPicPr>
        <p:blipFill>
          <a:blip r:embed="rId8"/>
          <a:stretch>
            <a:fillRect/>
          </a:stretch>
        </p:blipFill>
        <p:spPr>
          <a:xfrm>
            <a:off x="317160" y="1955160"/>
            <a:ext cx="341640" cy="352080"/>
          </a:xfrm>
          <a:prstGeom prst="rect">
            <a:avLst/>
          </a:prstGeom>
          <a:ln>
            <a:noFill/>
          </a:ln>
        </p:spPr>
      </p:pic>
      <p:sp>
        <p:nvSpPr>
          <p:cNvPr id="144" name="CustomShape 54"/>
          <p:cNvSpPr/>
          <p:nvPr/>
        </p:nvSpPr>
        <p:spPr>
          <a:xfrm rot="19976400">
            <a:off x="762840" y="1936440"/>
            <a:ext cx="225720" cy="258120"/>
          </a:xfrm>
          <a:prstGeom prst="foldedCorner">
            <a:avLst>
              <a:gd name="adj" fmla="val 18900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sp>
        <p:nvSpPr>
          <p:cNvPr id="145" name="Line 55"/>
          <p:cNvSpPr/>
          <p:nvPr/>
        </p:nvSpPr>
        <p:spPr>
          <a:xfrm flipV="1">
            <a:off x="759600" y="1942920"/>
            <a:ext cx="144000" cy="7308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146" name="Line 56"/>
          <p:cNvSpPr/>
          <p:nvPr/>
        </p:nvSpPr>
        <p:spPr>
          <a:xfrm flipV="1">
            <a:off x="774360" y="2000880"/>
            <a:ext cx="86040" cy="4392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147" name="Line 57"/>
          <p:cNvSpPr/>
          <p:nvPr/>
        </p:nvSpPr>
        <p:spPr>
          <a:xfrm flipV="1">
            <a:off x="789120" y="2015280"/>
            <a:ext cx="115200" cy="5832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148" name="Line 58"/>
          <p:cNvSpPr/>
          <p:nvPr/>
        </p:nvSpPr>
        <p:spPr>
          <a:xfrm flipV="1">
            <a:off x="803880" y="2029320"/>
            <a:ext cx="143640" cy="7308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149" name="Line 59"/>
          <p:cNvSpPr/>
          <p:nvPr/>
        </p:nvSpPr>
        <p:spPr>
          <a:xfrm flipV="1">
            <a:off x="818280" y="2058120"/>
            <a:ext cx="143640" cy="7308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150" name="CustomShape 60"/>
          <p:cNvSpPr/>
          <p:nvPr/>
        </p:nvSpPr>
        <p:spPr>
          <a:xfrm rot="1348800">
            <a:off x="904680" y="1976040"/>
            <a:ext cx="226080" cy="258120"/>
          </a:xfrm>
          <a:prstGeom prst="foldedCorner">
            <a:avLst>
              <a:gd name="adj" fmla="val 18900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sp>
        <p:nvSpPr>
          <p:cNvPr id="151" name="Line 61"/>
          <p:cNvSpPr/>
          <p:nvPr/>
        </p:nvSpPr>
        <p:spPr>
          <a:xfrm>
            <a:off x="979920" y="1985040"/>
            <a:ext cx="149040" cy="6156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152" name="Line 62"/>
          <p:cNvSpPr/>
          <p:nvPr/>
        </p:nvSpPr>
        <p:spPr>
          <a:xfrm>
            <a:off x="967680" y="2014920"/>
            <a:ext cx="89280" cy="3672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153" name="Line 63"/>
          <p:cNvSpPr/>
          <p:nvPr/>
        </p:nvSpPr>
        <p:spPr>
          <a:xfrm>
            <a:off x="955080" y="2044800"/>
            <a:ext cx="119160" cy="4932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154" name="Line 64"/>
          <p:cNvSpPr/>
          <p:nvPr/>
        </p:nvSpPr>
        <p:spPr>
          <a:xfrm>
            <a:off x="942840" y="2074680"/>
            <a:ext cx="149040" cy="6156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155" name="Line 65"/>
          <p:cNvSpPr/>
          <p:nvPr/>
        </p:nvSpPr>
        <p:spPr>
          <a:xfrm>
            <a:off x="930600" y="2104200"/>
            <a:ext cx="149040" cy="6156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156" name="CustomShape 66"/>
          <p:cNvSpPr/>
          <p:nvPr/>
        </p:nvSpPr>
        <p:spPr>
          <a:xfrm>
            <a:off x="797400" y="2020320"/>
            <a:ext cx="225720" cy="258120"/>
          </a:xfrm>
          <a:prstGeom prst="foldedCorner">
            <a:avLst>
              <a:gd name="adj" fmla="val 18900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sp>
        <p:nvSpPr>
          <p:cNvPr id="157" name="Line 67"/>
          <p:cNvSpPr/>
          <p:nvPr/>
        </p:nvSpPr>
        <p:spPr>
          <a:xfrm>
            <a:off x="829440" y="2052720"/>
            <a:ext cx="16128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158" name="Line 68"/>
          <p:cNvSpPr/>
          <p:nvPr/>
        </p:nvSpPr>
        <p:spPr>
          <a:xfrm>
            <a:off x="829440" y="2084760"/>
            <a:ext cx="9684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159" name="Line 69"/>
          <p:cNvSpPr/>
          <p:nvPr/>
        </p:nvSpPr>
        <p:spPr>
          <a:xfrm>
            <a:off x="829440" y="2117160"/>
            <a:ext cx="12924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160" name="Line 70"/>
          <p:cNvSpPr/>
          <p:nvPr/>
        </p:nvSpPr>
        <p:spPr>
          <a:xfrm>
            <a:off x="829440" y="2149560"/>
            <a:ext cx="16128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161" name="Line 71"/>
          <p:cNvSpPr/>
          <p:nvPr/>
        </p:nvSpPr>
        <p:spPr>
          <a:xfrm>
            <a:off x="829440" y="2181600"/>
            <a:ext cx="16128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pic>
        <p:nvPicPr>
          <p:cNvPr id="162" name="" descr=""/>
          <p:cNvPicPr/>
          <p:nvPr/>
        </p:nvPicPr>
        <p:blipFill>
          <a:blip r:embed="rId9"/>
          <a:stretch>
            <a:fillRect/>
          </a:stretch>
        </p:blipFill>
        <p:spPr>
          <a:xfrm>
            <a:off x="716760" y="2187720"/>
            <a:ext cx="426960" cy="119520"/>
          </a:xfrm>
          <a:prstGeom prst="rect">
            <a:avLst/>
          </a:prstGeom>
          <a:ln>
            <a:noFill/>
          </a:ln>
        </p:spPr>
      </p:pic>
      <p:sp>
        <p:nvSpPr>
          <p:cNvPr id="163" name="Line 72"/>
          <p:cNvSpPr/>
          <p:nvPr/>
        </p:nvSpPr>
        <p:spPr>
          <a:xfrm>
            <a:off x="1123920" y="2318040"/>
            <a:ext cx="613440" cy="363240"/>
          </a:xfrm>
          <a:prstGeom prst="line">
            <a:avLst/>
          </a:prstGeom>
          <a:ln w="91440">
            <a:solidFill>
              <a:srgbClr val="ff3333"/>
            </a:solidFill>
            <a:round/>
          </a:ln>
        </p:spPr>
      </p:sp>
      <p:sp>
        <p:nvSpPr>
          <p:cNvPr id="164" name="Line 73"/>
          <p:cNvSpPr/>
          <p:nvPr/>
        </p:nvSpPr>
        <p:spPr>
          <a:xfrm flipV="1">
            <a:off x="1764000" y="2552760"/>
            <a:ext cx="0" cy="850320"/>
          </a:xfrm>
          <a:prstGeom prst="line">
            <a:avLst/>
          </a:prstGeom>
          <a:ln w="91440">
            <a:solidFill>
              <a:srgbClr val="ff3333"/>
            </a:solidFill>
            <a:round/>
            <a:tailEnd len="med" type="oval" w="med"/>
          </a:ln>
        </p:spPr>
      </p:sp>
      <p:sp>
        <p:nvSpPr>
          <p:cNvPr id="165" name="TextShape 74"/>
          <p:cNvSpPr txBox="1"/>
          <p:nvPr/>
        </p:nvSpPr>
        <p:spPr>
          <a:xfrm>
            <a:off x="600480" y="4705920"/>
            <a:ext cx="2331000" cy="1001880"/>
          </a:xfrm>
          <a:prstGeom prst="rect">
            <a:avLst/>
          </a:prstGeom>
        </p:spPr>
        <p:txBody>
          <a:bodyPr lIns="90000" rIns="90000" tIns="45000" bIns="45000"/>
          <a:p>
            <a:pPr algn="ctr"/>
            <a:r>
              <a:rPr lang="en-US" sz="3200">
                <a:latin typeface="Arial"/>
              </a:rPr>
              <a:t>Collaborate</a:t>
            </a:r>
            <a:endParaRPr/>
          </a:p>
          <a:p>
            <a:pPr algn="ctr"/>
            <a:r>
              <a:rPr lang="en-US" sz="3200">
                <a:latin typeface="Arial"/>
              </a:rPr>
              <a:t>With Others</a:t>
            </a:r>
            <a:endParaRPr/>
          </a:p>
        </p:txBody>
      </p:sp>
      <p:pic>
        <p:nvPicPr>
          <p:cNvPr id="166" name="" descr=""/>
          <p:cNvPicPr/>
          <p:nvPr/>
        </p:nvPicPr>
        <p:blipFill>
          <a:blip r:embed="rId10"/>
          <a:stretch>
            <a:fillRect/>
          </a:stretch>
        </p:blipFill>
        <p:spPr>
          <a:xfrm>
            <a:off x="3300480" y="4255920"/>
            <a:ext cx="3017520" cy="1920240"/>
          </a:xfrm>
          <a:prstGeom prst="rect">
            <a:avLst/>
          </a:prstGeom>
          <a:ln>
            <a:noFill/>
          </a:ln>
        </p:spPr>
      </p:pic>
      <p:sp>
        <p:nvSpPr>
          <p:cNvPr id="167" name="TextShape 75"/>
          <p:cNvSpPr txBox="1"/>
          <p:nvPr/>
        </p:nvSpPr>
        <p:spPr>
          <a:xfrm>
            <a:off x="3730680" y="2589840"/>
            <a:ext cx="2016360" cy="1001880"/>
          </a:xfrm>
          <a:prstGeom prst="rect">
            <a:avLst/>
          </a:prstGeom>
        </p:spPr>
        <p:txBody>
          <a:bodyPr lIns="90000" rIns="90000" tIns="45000" bIns="45000"/>
          <a:p>
            <a:pPr algn="ctr"/>
            <a:r>
              <a:rPr lang="en-US" sz="3200">
                <a:latin typeface="Arial"/>
              </a:rPr>
              <a:t>Perform</a:t>
            </a:r>
            <a:endParaRPr/>
          </a:p>
          <a:p>
            <a:pPr algn="ctr"/>
            <a:r>
              <a:rPr lang="en-US" sz="3200">
                <a:latin typeface="Arial"/>
              </a:rPr>
              <a:t>Research</a:t>
            </a:r>
            <a:endParaRPr/>
          </a:p>
        </p:txBody>
      </p:sp>
      <p:pic>
        <p:nvPicPr>
          <p:cNvPr id="168" name="" descr=""/>
          <p:cNvPicPr/>
          <p:nvPr/>
        </p:nvPicPr>
        <p:blipFill>
          <a:blip r:embed="rId11"/>
          <a:stretch>
            <a:fillRect/>
          </a:stretch>
        </p:blipFill>
        <p:spPr>
          <a:xfrm>
            <a:off x="6675120" y="1692360"/>
            <a:ext cx="3066840" cy="2377800"/>
          </a:xfrm>
          <a:prstGeom prst="rect">
            <a:avLst/>
          </a:prstGeom>
          <a:ln>
            <a:noFill/>
          </a:ln>
        </p:spPr>
      </p:pic>
      <p:sp>
        <p:nvSpPr>
          <p:cNvPr id="169" name="TextShape 76"/>
          <p:cNvSpPr txBox="1"/>
          <p:nvPr/>
        </p:nvSpPr>
        <p:spPr>
          <a:xfrm>
            <a:off x="6462000" y="4506840"/>
            <a:ext cx="3510720" cy="1457640"/>
          </a:xfrm>
          <a:prstGeom prst="rect">
            <a:avLst/>
          </a:prstGeom>
        </p:spPr>
        <p:txBody>
          <a:bodyPr lIns="90000" rIns="90000" tIns="45000" bIns="45000"/>
          <a:p>
            <a:pPr algn="ctr"/>
            <a:r>
              <a:rPr lang="en-US" sz="3200">
                <a:latin typeface="Arial"/>
              </a:rPr>
              <a:t>Secure, Scalable,</a:t>
            </a:r>
            <a:endParaRPr/>
          </a:p>
          <a:p>
            <a:pPr algn="ctr"/>
            <a:r>
              <a:rPr lang="en-US" sz="3200">
                <a:latin typeface="Arial"/>
              </a:rPr>
              <a:t>Sharable</a:t>
            </a:r>
            <a:endParaRPr/>
          </a:p>
          <a:p>
            <a:pPr algn="ctr"/>
            <a:r>
              <a:rPr lang="en-US" sz="3200">
                <a:latin typeface="Arial"/>
              </a:rPr>
              <a:t>Dev Environments</a:t>
            </a:r>
            <a:endParaRPr/>
          </a:p>
        </p:txBody>
      </p:sp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TextShape 1"/>
          <p:cNvSpPr txBox="1"/>
          <p:nvPr/>
        </p:nvSpPr>
        <p:spPr>
          <a:xfrm>
            <a:off x="504720" y="285840"/>
            <a:ext cx="7724880" cy="690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3200">
                <a:latin typeface="Arial"/>
              </a:rPr>
              <a:t>Productivity in the Workspace</a:t>
            </a:r>
            <a:endParaRPr/>
          </a:p>
        </p:txBody>
      </p:sp>
      <p:sp>
        <p:nvSpPr>
          <p:cNvPr id="779" name="CustomShape 2"/>
          <p:cNvSpPr/>
          <p:nvPr/>
        </p:nvSpPr>
        <p:spPr>
          <a:xfrm>
            <a:off x="147600" y="1990800"/>
            <a:ext cx="2631600" cy="4958640"/>
          </a:xfrm>
          <a:prstGeom prst="rect">
            <a:avLst/>
          </a:prstGeom>
          <a:gradFill>
            <a:gsLst>
              <a:gs pos="0">
                <a:srgbClr val="ffff00"/>
              </a:gs>
              <a:gs pos="100000">
                <a:srgbClr val="ffffff"/>
              </a:gs>
            </a:gsLst>
            <a:path path="circle"/>
          </a:gradFill>
          <a:ln>
            <a:noFill/>
          </a:ln>
        </p:spPr>
      </p:sp>
      <p:sp>
        <p:nvSpPr>
          <p:cNvPr id="780" name="TextShape 3"/>
          <p:cNvSpPr txBox="1"/>
          <p:nvPr/>
        </p:nvSpPr>
        <p:spPr>
          <a:xfrm>
            <a:off x="2949120" y="1800360"/>
            <a:ext cx="3053520" cy="433440"/>
          </a:xfrm>
          <a:prstGeom prst="rect">
            <a:avLst/>
          </a:prstGeom>
        </p:spPr>
        <p:txBody>
          <a:bodyPr lIns="90000" rIns="90000" tIns="45000" bIns="45000"/>
          <a:p>
            <a:pPr algn="ctr"/>
            <a:r>
              <a:rPr b="1" lang="en-US" sz="2400">
                <a:latin typeface="Arial"/>
              </a:rPr>
              <a:t>Pegasus Workflows</a:t>
            </a:r>
            <a:endParaRPr/>
          </a:p>
        </p:txBody>
      </p:sp>
      <p:sp>
        <p:nvSpPr>
          <p:cNvPr id="781" name="Line 4"/>
          <p:cNvSpPr/>
          <p:nvPr/>
        </p:nvSpPr>
        <p:spPr>
          <a:xfrm>
            <a:off x="532116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782" name="Line 5"/>
          <p:cNvSpPr/>
          <p:nvPr/>
        </p:nvSpPr>
        <p:spPr>
          <a:xfrm>
            <a:off x="527724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783" name="Line 6"/>
          <p:cNvSpPr/>
          <p:nvPr/>
        </p:nvSpPr>
        <p:spPr>
          <a:xfrm>
            <a:off x="523296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784" name="Line 7"/>
          <p:cNvSpPr/>
          <p:nvPr/>
        </p:nvSpPr>
        <p:spPr>
          <a:xfrm>
            <a:off x="518940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785" name="Line 8"/>
          <p:cNvSpPr/>
          <p:nvPr/>
        </p:nvSpPr>
        <p:spPr>
          <a:xfrm>
            <a:off x="514512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786" name="Line 9"/>
          <p:cNvSpPr/>
          <p:nvPr/>
        </p:nvSpPr>
        <p:spPr>
          <a:xfrm>
            <a:off x="510120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787" name="Line 10"/>
          <p:cNvSpPr/>
          <p:nvPr/>
        </p:nvSpPr>
        <p:spPr>
          <a:xfrm>
            <a:off x="505728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788" name="Line 11"/>
          <p:cNvSpPr/>
          <p:nvPr/>
        </p:nvSpPr>
        <p:spPr>
          <a:xfrm>
            <a:off x="501336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789" name="Line 12"/>
          <p:cNvSpPr/>
          <p:nvPr/>
        </p:nvSpPr>
        <p:spPr>
          <a:xfrm>
            <a:off x="496944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790" name="Line 13"/>
          <p:cNvSpPr/>
          <p:nvPr/>
        </p:nvSpPr>
        <p:spPr>
          <a:xfrm flipH="1">
            <a:off x="4942080" y="4171680"/>
            <a:ext cx="42264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791" name="Line 14"/>
          <p:cNvSpPr/>
          <p:nvPr/>
        </p:nvSpPr>
        <p:spPr>
          <a:xfrm flipH="1">
            <a:off x="4947840" y="4217040"/>
            <a:ext cx="42228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792" name="Line 15"/>
          <p:cNvSpPr/>
          <p:nvPr/>
        </p:nvSpPr>
        <p:spPr>
          <a:xfrm flipH="1">
            <a:off x="4953240" y="4262400"/>
            <a:ext cx="42228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793" name="Line 16"/>
          <p:cNvSpPr/>
          <p:nvPr/>
        </p:nvSpPr>
        <p:spPr>
          <a:xfrm>
            <a:off x="4959000" y="4308480"/>
            <a:ext cx="42228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794" name="Line 17"/>
          <p:cNvSpPr/>
          <p:nvPr/>
        </p:nvSpPr>
        <p:spPr>
          <a:xfrm flipH="1">
            <a:off x="4964400" y="4353840"/>
            <a:ext cx="42228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795" name="Line 18"/>
          <p:cNvSpPr/>
          <p:nvPr/>
        </p:nvSpPr>
        <p:spPr>
          <a:xfrm flipH="1">
            <a:off x="4969800" y="4399200"/>
            <a:ext cx="42264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796" name="Line 19"/>
          <p:cNvSpPr/>
          <p:nvPr/>
        </p:nvSpPr>
        <p:spPr>
          <a:xfrm flipH="1">
            <a:off x="4975560" y="4444920"/>
            <a:ext cx="42264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797" name="Line 20"/>
          <p:cNvSpPr/>
          <p:nvPr/>
        </p:nvSpPr>
        <p:spPr>
          <a:xfrm>
            <a:off x="532116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798" name="Line 21"/>
          <p:cNvSpPr/>
          <p:nvPr/>
        </p:nvSpPr>
        <p:spPr>
          <a:xfrm>
            <a:off x="527724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799" name="Line 22"/>
          <p:cNvSpPr/>
          <p:nvPr/>
        </p:nvSpPr>
        <p:spPr>
          <a:xfrm>
            <a:off x="523296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800" name="Line 23"/>
          <p:cNvSpPr/>
          <p:nvPr/>
        </p:nvSpPr>
        <p:spPr>
          <a:xfrm>
            <a:off x="518940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801" name="Line 24"/>
          <p:cNvSpPr/>
          <p:nvPr/>
        </p:nvSpPr>
        <p:spPr>
          <a:xfrm>
            <a:off x="514512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802" name="Line 25"/>
          <p:cNvSpPr/>
          <p:nvPr/>
        </p:nvSpPr>
        <p:spPr>
          <a:xfrm>
            <a:off x="510120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803" name="Line 26"/>
          <p:cNvSpPr/>
          <p:nvPr/>
        </p:nvSpPr>
        <p:spPr>
          <a:xfrm>
            <a:off x="505728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804" name="Line 27"/>
          <p:cNvSpPr/>
          <p:nvPr/>
        </p:nvSpPr>
        <p:spPr>
          <a:xfrm>
            <a:off x="501336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805" name="Line 28"/>
          <p:cNvSpPr/>
          <p:nvPr/>
        </p:nvSpPr>
        <p:spPr>
          <a:xfrm>
            <a:off x="496944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pic>
        <p:nvPicPr>
          <p:cNvPr id="806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5015160" y="4128840"/>
            <a:ext cx="217800" cy="164160"/>
          </a:xfrm>
          <a:prstGeom prst="rect">
            <a:avLst/>
          </a:prstGeom>
          <a:ln>
            <a:noFill/>
          </a:ln>
        </p:spPr>
      </p:pic>
      <p:pic>
        <p:nvPicPr>
          <p:cNvPr id="807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5157360" y="4262400"/>
            <a:ext cx="218160" cy="164160"/>
          </a:xfrm>
          <a:prstGeom prst="rect">
            <a:avLst/>
          </a:prstGeom>
          <a:ln>
            <a:noFill/>
          </a:ln>
        </p:spPr>
      </p:pic>
      <p:sp>
        <p:nvSpPr>
          <p:cNvPr id="808" name="TextShape 29"/>
          <p:cNvSpPr txBox="1"/>
          <p:nvPr/>
        </p:nvSpPr>
        <p:spPr>
          <a:xfrm>
            <a:off x="4393080" y="2697480"/>
            <a:ext cx="1441080" cy="218520"/>
          </a:xfrm>
          <a:prstGeom prst="rect">
            <a:avLst/>
          </a:prstGeom>
        </p:spPr>
        <p:txBody>
          <a:bodyPr lIns="90000" rIns="90000" tIns="45000" bIns="45000"/>
          <a:p>
            <a:r>
              <a:rPr b="1" lang="en-US" sz="900">
                <a:latin typeface="Arial"/>
              </a:rPr>
              <a:t>HUBzero Infrastructure</a:t>
            </a:r>
            <a:endParaRPr/>
          </a:p>
        </p:txBody>
      </p:sp>
      <p:pic>
        <p:nvPicPr>
          <p:cNvPr id="809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5358240" y="2874960"/>
            <a:ext cx="483480" cy="446040"/>
          </a:xfrm>
          <a:prstGeom prst="rect">
            <a:avLst/>
          </a:prstGeom>
          <a:ln>
            <a:noFill/>
          </a:ln>
        </p:spPr>
      </p:pic>
      <p:pic>
        <p:nvPicPr>
          <p:cNvPr id="810" name="" descr=""/>
          <p:cNvPicPr/>
          <p:nvPr/>
        </p:nvPicPr>
        <p:blipFill>
          <a:blip r:embed="rId4"/>
          <a:stretch>
            <a:fillRect/>
          </a:stretch>
        </p:blipFill>
        <p:spPr>
          <a:xfrm>
            <a:off x="4538520" y="2880720"/>
            <a:ext cx="768960" cy="511560"/>
          </a:xfrm>
          <a:prstGeom prst="rect">
            <a:avLst/>
          </a:prstGeom>
          <a:ln>
            <a:noFill/>
          </a:ln>
        </p:spPr>
      </p:pic>
      <p:sp>
        <p:nvSpPr>
          <p:cNvPr id="811" name="TextShape 30"/>
          <p:cNvSpPr txBox="1"/>
          <p:nvPr/>
        </p:nvSpPr>
        <p:spPr>
          <a:xfrm>
            <a:off x="5263200" y="3349440"/>
            <a:ext cx="822600" cy="493920"/>
          </a:xfrm>
          <a:prstGeom prst="rect">
            <a:avLst/>
          </a:prstGeom>
        </p:spPr>
        <p:txBody>
          <a:bodyPr lIns="90000" rIns="90000" tIns="45000" bIns="45000"/>
          <a:p>
            <a:pPr algn="ctr"/>
            <a:r>
              <a:rPr b="1" lang="en-US" sz="900">
                <a:latin typeface="Arial"/>
              </a:rPr>
              <a:t>Tool Session</a:t>
            </a:r>
            <a:endParaRPr/>
          </a:p>
          <a:p>
            <a:pPr algn="ctr"/>
            <a:r>
              <a:rPr b="1" lang="en-US" sz="900">
                <a:latin typeface="Arial"/>
              </a:rPr>
              <a:t>Containers</a:t>
            </a:r>
            <a:endParaRPr/>
          </a:p>
        </p:txBody>
      </p:sp>
      <p:sp>
        <p:nvSpPr>
          <p:cNvPr id="812" name="Line 31"/>
          <p:cNvSpPr/>
          <p:nvPr/>
        </p:nvSpPr>
        <p:spPr>
          <a:xfrm>
            <a:off x="4926600" y="3039480"/>
            <a:ext cx="227160" cy="0"/>
          </a:xfrm>
          <a:prstGeom prst="line">
            <a:avLst/>
          </a:prstGeom>
          <a:ln w="73080">
            <a:solidFill>
              <a:srgbClr val="ffff00"/>
            </a:solidFill>
            <a:round/>
          </a:ln>
        </p:spPr>
      </p:sp>
      <p:sp>
        <p:nvSpPr>
          <p:cNvPr id="813" name="Line 32"/>
          <p:cNvSpPr/>
          <p:nvPr/>
        </p:nvSpPr>
        <p:spPr>
          <a:xfrm flipV="1">
            <a:off x="5140080" y="3039480"/>
            <a:ext cx="0" cy="399600"/>
          </a:xfrm>
          <a:prstGeom prst="line">
            <a:avLst/>
          </a:prstGeom>
          <a:ln w="73080">
            <a:solidFill>
              <a:srgbClr val="ffff00"/>
            </a:solidFill>
            <a:round/>
          </a:ln>
        </p:spPr>
      </p:sp>
      <p:sp>
        <p:nvSpPr>
          <p:cNvPr id="814" name="Line 33"/>
          <p:cNvSpPr/>
          <p:nvPr/>
        </p:nvSpPr>
        <p:spPr>
          <a:xfrm>
            <a:off x="581292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815" name="Line 34"/>
          <p:cNvSpPr/>
          <p:nvPr/>
        </p:nvSpPr>
        <p:spPr>
          <a:xfrm>
            <a:off x="576900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816" name="Line 35"/>
          <p:cNvSpPr/>
          <p:nvPr/>
        </p:nvSpPr>
        <p:spPr>
          <a:xfrm>
            <a:off x="572508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817" name="Line 36"/>
          <p:cNvSpPr/>
          <p:nvPr/>
        </p:nvSpPr>
        <p:spPr>
          <a:xfrm>
            <a:off x="568116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818" name="Line 37"/>
          <p:cNvSpPr/>
          <p:nvPr/>
        </p:nvSpPr>
        <p:spPr>
          <a:xfrm>
            <a:off x="563724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819" name="Line 38"/>
          <p:cNvSpPr/>
          <p:nvPr/>
        </p:nvSpPr>
        <p:spPr>
          <a:xfrm>
            <a:off x="559296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820" name="Line 39"/>
          <p:cNvSpPr/>
          <p:nvPr/>
        </p:nvSpPr>
        <p:spPr>
          <a:xfrm>
            <a:off x="554940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821" name="Line 40"/>
          <p:cNvSpPr/>
          <p:nvPr/>
        </p:nvSpPr>
        <p:spPr>
          <a:xfrm>
            <a:off x="550512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822" name="Line 41"/>
          <p:cNvSpPr/>
          <p:nvPr/>
        </p:nvSpPr>
        <p:spPr>
          <a:xfrm>
            <a:off x="546120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823" name="Line 42"/>
          <p:cNvSpPr/>
          <p:nvPr/>
        </p:nvSpPr>
        <p:spPr>
          <a:xfrm flipH="1">
            <a:off x="5434200" y="4171680"/>
            <a:ext cx="42264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824" name="Line 43"/>
          <p:cNvSpPr/>
          <p:nvPr/>
        </p:nvSpPr>
        <p:spPr>
          <a:xfrm flipH="1">
            <a:off x="5439600" y="4217040"/>
            <a:ext cx="42228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825" name="Line 44"/>
          <p:cNvSpPr/>
          <p:nvPr/>
        </p:nvSpPr>
        <p:spPr>
          <a:xfrm flipH="1">
            <a:off x="5445360" y="4262400"/>
            <a:ext cx="42228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826" name="Line 45"/>
          <p:cNvSpPr/>
          <p:nvPr/>
        </p:nvSpPr>
        <p:spPr>
          <a:xfrm>
            <a:off x="5450760" y="4308480"/>
            <a:ext cx="42228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827" name="Line 46"/>
          <p:cNvSpPr/>
          <p:nvPr/>
        </p:nvSpPr>
        <p:spPr>
          <a:xfrm flipH="1">
            <a:off x="5456160" y="4353840"/>
            <a:ext cx="42228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828" name="Line 47"/>
          <p:cNvSpPr/>
          <p:nvPr/>
        </p:nvSpPr>
        <p:spPr>
          <a:xfrm flipH="1">
            <a:off x="5461560" y="4399200"/>
            <a:ext cx="42264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829" name="Line 48"/>
          <p:cNvSpPr/>
          <p:nvPr/>
        </p:nvSpPr>
        <p:spPr>
          <a:xfrm flipH="1">
            <a:off x="5466960" y="4444920"/>
            <a:ext cx="42264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830" name="Line 49"/>
          <p:cNvSpPr/>
          <p:nvPr/>
        </p:nvSpPr>
        <p:spPr>
          <a:xfrm>
            <a:off x="581292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831" name="Line 50"/>
          <p:cNvSpPr/>
          <p:nvPr/>
        </p:nvSpPr>
        <p:spPr>
          <a:xfrm>
            <a:off x="576900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832" name="Line 51"/>
          <p:cNvSpPr/>
          <p:nvPr/>
        </p:nvSpPr>
        <p:spPr>
          <a:xfrm>
            <a:off x="572508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833" name="Line 52"/>
          <p:cNvSpPr/>
          <p:nvPr/>
        </p:nvSpPr>
        <p:spPr>
          <a:xfrm>
            <a:off x="568116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834" name="Line 53"/>
          <p:cNvSpPr/>
          <p:nvPr/>
        </p:nvSpPr>
        <p:spPr>
          <a:xfrm>
            <a:off x="563724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835" name="Line 54"/>
          <p:cNvSpPr/>
          <p:nvPr/>
        </p:nvSpPr>
        <p:spPr>
          <a:xfrm>
            <a:off x="559296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836" name="Line 55"/>
          <p:cNvSpPr/>
          <p:nvPr/>
        </p:nvSpPr>
        <p:spPr>
          <a:xfrm>
            <a:off x="554940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837" name="Line 56"/>
          <p:cNvSpPr/>
          <p:nvPr/>
        </p:nvSpPr>
        <p:spPr>
          <a:xfrm>
            <a:off x="550512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838" name="Line 57"/>
          <p:cNvSpPr/>
          <p:nvPr/>
        </p:nvSpPr>
        <p:spPr>
          <a:xfrm>
            <a:off x="546120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pic>
        <p:nvPicPr>
          <p:cNvPr id="839" name="" descr=""/>
          <p:cNvPicPr/>
          <p:nvPr/>
        </p:nvPicPr>
        <p:blipFill>
          <a:blip r:embed="rId5"/>
          <a:stretch>
            <a:fillRect/>
          </a:stretch>
        </p:blipFill>
        <p:spPr>
          <a:xfrm>
            <a:off x="5506560" y="4128840"/>
            <a:ext cx="218520" cy="164160"/>
          </a:xfrm>
          <a:prstGeom prst="rect">
            <a:avLst/>
          </a:prstGeom>
          <a:ln>
            <a:noFill/>
          </a:ln>
        </p:spPr>
      </p:pic>
      <p:pic>
        <p:nvPicPr>
          <p:cNvPr id="840" name="" descr=""/>
          <p:cNvPicPr/>
          <p:nvPr/>
        </p:nvPicPr>
        <p:blipFill>
          <a:blip r:embed="rId6"/>
          <a:stretch>
            <a:fillRect/>
          </a:stretch>
        </p:blipFill>
        <p:spPr>
          <a:xfrm>
            <a:off x="5649480" y="4262400"/>
            <a:ext cx="218160" cy="164160"/>
          </a:xfrm>
          <a:prstGeom prst="rect">
            <a:avLst/>
          </a:prstGeom>
          <a:ln>
            <a:noFill/>
          </a:ln>
        </p:spPr>
      </p:pic>
      <p:sp>
        <p:nvSpPr>
          <p:cNvPr id="841" name="Line 58"/>
          <p:cNvSpPr/>
          <p:nvPr/>
        </p:nvSpPr>
        <p:spPr>
          <a:xfrm>
            <a:off x="5198760" y="3863520"/>
            <a:ext cx="420840" cy="155880"/>
          </a:xfrm>
          <a:prstGeom prst="line">
            <a:avLst/>
          </a:prstGeom>
          <a:ln>
            <a:solidFill>
              <a:srgbClr val="000000"/>
            </a:solidFill>
            <a:headEnd len="med" type="triangle" w="med"/>
            <a:tailEnd len="med" type="triangle" w="med"/>
          </a:ln>
        </p:spPr>
      </p:sp>
      <p:sp>
        <p:nvSpPr>
          <p:cNvPr id="842" name="TextShape 59"/>
          <p:cNvSpPr txBox="1"/>
          <p:nvPr/>
        </p:nvSpPr>
        <p:spPr>
          <a:xfrm>
            <a:off x="5443920" y="3975480"/>
            <a:ext cx="415440" cy="218520"/>
          </a:xfrm>
          <a:prstGeom prst="rect">
            <a:avLst/>
          </a:prstGeom>
        </p:spPr>
        <p:txBody>
          <a:bodyPr lIns="90000" rIns="90000" tIns="45000" bIns="45000"/>
          <a:p>
            <a:r>
              <a:rPr b="1" lang="en-US" sz="900">
                <a:latin typeface="Arial"/>
              </a:rPr>
              <a:t>Grid</a:t>
            </a:r>
            <a:endParaRPr/>
          </a:p>
        </p:txBody>
      </p:sp>
      <p:sp>
        <p:nvSpPr>
          <p:cNvPr id="843" name="Line 60"/>
          <p:cNvSpPr/>
          <p:nvPr/>
        </p:nvSpPr>
        <p:spPr>
          <a:xfrm>
            <a:off x="484128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844" name="Line 61"/>
          <p:cNvSpPr/>
          <p:nvPr/>
        </p:nvSpPr>
        <p:spPr>
          <a:xfrm>
            <a:off x="479736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845" name="Line 62"/>
          <p:cNvSpPr/>
          <p:nvPr/>
        </p:nvSpPr>
        <p:spPr>
          <a:xfrm>
            <a:off x="475344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846" name="Line 63"/>
          <p:cNvSpPr/>
          <p:nvPr/>
        </p:nvSpPr>
        <p:spPr>
          <a:xfrm>
            <a:off x="470952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847" name="Line 64"/>
          <p:cNvSpPr/>
          <p:nvPr/>
        </p:nvSpPr>
        <p:spPr>
          <a:xfrm>
            <a:off x="466560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848" name="Line 65"/>
          <p:cNvSpPr/>
          <p:nvPr/>
        </p:nvSpPr>
        <p:spPr>
          <a:xfrm>
            <a:off x="462168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849" name="Line 66"/>
          <p:cNvSpPr/>
          <p:nvPr/>
        </p:nvSpPr>
        <p:spPr>
          <a:xfrm>
            <a:off x="457776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850" name="Line 67"/>
          <p:cNvSpPr/>
          <p:nvPr/>
        </p:nvSpPr>
        <p:spPr>
          <a:xfrm>
            <a:off x="453384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851" name="Line 68"/>
          <p:cNvSpPr/>
          <p:nvPr/>
        </p:nvSpPr>
        <p:spPr>
          <a:xfrm>
            <a:off x="448992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852" name="Line 69"/>
          <p:cNvSpPr/>
          <p:nvPr/>
        </p:nvSpPr>
        <p:spPr>
          <a:xfrm flipH="1">
            <a:off x="4462560" y="4171680"/>
            <a:ext cx="42264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853" name="Line 70"/>
          <p:cNvSpPr/>
          <p:nvPr/>
        </p:nvSpPr>
        <p:spPr>
          <a:xfrm flipH="1">
            <a:off x="4467960" y="4217040"/>
            <a:ext cx="42228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854" name="Line 71"/>
          <p:cNvSpPr/>
          <p:nvPr/>
        </p:nvSpPr>
        <p:spPr>
          <a:xfrm flipH="1">
            <a:off x="4473720" y="4262400"/>
            <a:ext cx="42228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855" name="Line 72"/>
          <p:cNvSpPr/>
          <p:nvPr/>
        </p:nvSpPr>
        <p:spPr>
          <a:xfrm>
            <a:off x="4479120" y="4308480"/>
            <a:ext cx="42228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856" name="Line 73"/>
          <p:cNvSpPr/>
          <p:nvPr/>
        </p:nvSpPr>
        <p:spPr>
          <a:xfrm flipH="1">
            <a:off x="4484520" y="4353840"/>
            <a:ext cx="42228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857" name="Line 74"/>
          <p:cNvSpPr/>
          <p:nvPr/>
        </p:nvSpPr>
        <p:spPr>
          <a:xfrm flipH="1">
            <a:off x="4490280" y="4399200"/>
            <a:ext cx="42264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858" name="Line 75"/>
          <p:cNvSpPr/>
          <p:nvPr/>
        </p:nvSpPr>
        <p:spPr>
          <a:xfrm flipH="1">
            <a:off x="4495680" y="4444920"/>
            <a:ext cx="42264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859" name="Line 76"/>
          <p:cNvSpPr/>
          <p:nvPr/>
        </p:nvSpPr>
        <p:spPr>
          <a:xfrm>
            <a:off x="484128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860" name="Line 77"/>
          <p:cNvSpPr/>
          <p:nvPr/>
        </p:nvSpPr>
        <p:spPr>
          <a:xfrm>
            <a:off x="479736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861" name="Line 78"/>
          <p:cNvSpPr/>
          <p:nvPr/>
        </p:nvSpPr>
        <p:spPr>
          <a:xfrm>
            <a:off x="475344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862" name="Line 79"/>
          <p:cNvSpPr/>
          <p:nvPr/>
        </p:nvSpPr>
        <p:spPr>
          <a:xfrm>
            <a:off x="470952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863" name="Line 80"/>
          <p:cNvSpPr/>
          <p:nvPr/>
        </p:nvSpPr>
        <p:spPr>
          <a:xfrm>
            <a:off x="466560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864" name="Line 81"/>
          <p:cNvSpPr/>
          <p:nvPr/>
        </p:nvSpPr>
        <p:spPr>
          <a:xfrm>
            <a:off x="462168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865" name="Line 82"/>
          <p:cNvSpPr/>
          <p:nvPr/>
        </p:nvSpPr>
        <p:spPr>
          <a:xfrm>
            <a:off x="457776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866" name="Line 83"/>
          <p:cNvSpPr/>
          <p:nvPr/>
        </p:nvSpPr>
        <p:spPr>
          <a:xfrm>
            <a:off x="453384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867" name="Line 84"/>
          <p:cNvSpPr/>
          <p:nvPr/>
        </p:nvSpPr>
        <p:spPr>
          <a:xfrm>
            <a:off x="448992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pic>
        <p:nvPicPr>
          <p:cNvPr id="868" name="" descr=""/>
          <p:cNvPicPr/>
          <p:nvPr/>
        </p:nvPicPr>
        <p:blipFill>
          <a:blip r:embed="rId7"/>
          <a:stretch>
            <a:fillRect/>
          </a:stretch>
        </p:blipFill>
        <p:spPr>
          <a:xfrm>
            <a:off x="4535280" y="4128840"/>
            <a:ext cx="218160" cy="164160"/>
          </a:xfrm>
          <a:prstGeom prst="rect">
            <a:avLst/>
          </a:prstGeom>
          <a:ln>
            <a:noFill/>
          </a:ln>
        </p:spPr>
      </p:pic>
      <p:pic>
        <p:nvPicPr>
          <p:cNvPr id="869" name="" descr=""/>
          <p:cNvPicPr/>
          <p:nvPr/>
        </p:nvPicPr>
        <p:blipFill>
          <a:blip r:embed="rId8"/>
          <a:stretch>
            <a:fillRect/>
          </a:stretch>
        </p:blipFill>
        <p:spPr>
          <a:xfrm>
            <a:off x="4677840" y="4262400"/>
            <a:ext cx="218160" cy="164160"/>
          </a:xfrm>
          <a:prstGeom prst="rect">
            <a:avLst/>
          </a:prstGeom>
          <a:ln>
            <a:noFill/>
          </a:ln>
        </p:spPr>
      </p:pic>
      <p:sp>
        <p:nvSpPr>
          <p:cNvPr id="870" name="Line 85"/>
          <p:cNvSpPr/>
          <p:nvPr/>
        </p:nvSpPr>
        <p:spPr>
          <a:xfrm flipH="1">
            <a:off x="4646520" y="3859560"/>
            <a:ext cx="425520" cy="159480"/>
          </a:xfrm>
          <a:prstGeom prst="line">
            <a:avLst/>
          </a:prstGeom>
          <a:ln>
            <a:solidFill>
              <a:srgbClr val="000000"/>
            </a:solidFill>
            <a:headEnd len="med" type="triangle" w="med"/>
            <a:tailEnd len="med" type="triangle" w="med"/>
          </a:ln>
        </p:spPr>
      </p:sp>
      <p:sp>
        <p:nvSpPr>
          <p:cNvPr id="871" name="TextShape 86"/>
          <p:cNvSpPr txBox="1"/>
          <p:nvPr/>
        </p:nvSpPr>
        <p:spPr>
          <a:xfrm>
            <a:off x="4491000" y="3975480"/>
            <a:ext cx="415440" cy="218520"/>
          </a:xfrm>
          <a:prstGeom prst="rect">
            <a:avLst/>
          </a:prstGeom>
        </p:spPr>
        <p:txBody>
          <a:bodyPr lIns="90000" rIns="90000" tIns="45000" bIns="45000"/>
          <a:p>
            <a:r>
              <a:rPr b="1" lang="en-US" sz="900">
                <a:latin typeface="Arial"/>
              </a:rPr>
              <a:t>Grid</a:t>
            </a:r>
            <a:endParaRPr/>
          </a:p>
        </p:txBody>
      </p:sp>
      <p:sp>
        <p:nvSpPr>
          <p:cNvPr id="872" name="CustomShape 87"/>
          <p:cNvSpPr/>
          <p:nvPr/>
        </p:nvSpPr>
        <p:spPr>
          <a:xfrm flipH="1">
            <a:off x="5176080" y="2945520"/>
            <a:ext cx="140760" cy="166320"/>
          </a:xfrm>
          <a:prstGeom prst="wedgeRectCallout">
            <a:avLst>
              <a:gd name="adj1" fmla="val 38791"/>
              <a:gd name="adj2" fmla="val 13435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pic>
        <p:nvPicPr>
          <p:cNvPr id="873" name="" descr=""/>
          <p:cNvPicPr/>
          <p:nvPr/>
        </p:nvPicPr>
        <p:blipFill>
          <a:blip r:embed="rId9"/>
          <a:stretch>
            <a:fillRect/>
          </a:stretch>
        </p:blipFill>
        <p:spPr>
          <a:xfrm>
            <a:off x="5202360" y="2963520"/>
            <a:ext cx="105840" cy="131760"/>
          </a:xfrm>
          <a:prstGeom prst="rect">
            <a:avLst/>
          </a:prstGeom>
          <a:ln>
            <a:noFill/>
          </a:ln>
        </p:spPr>
      </p:pic>
      <p:sp>
        <p:nvSpPr>
          <p:cNvPr id="874" name="Line 88"/>
          <p:cNvSpPr/>
          <p:nvPr/>
        </p:nvSpPr>
        <p:spPr>
          <a:xfrm flipV="1">
            <a:off x="5140080" y="3417480"/>
            <a:ext cx="0" cy="335160"/>
          </a:xfrm>
          <a:prstGeom prst="line">
            <a:avLst/>
          </a:prstGeom>
          <a:ln w="73080">
            <a:solidFill>
              <a:srgbClr val="ffff00"/>
            </a:solidFill>
            <a:round/>
          </a:ln>
        </p:spPr>
      </p:sp>
      <p:sp>
        <p:nvSpPr>
          <p:cNvPr id="875" name="Line 89"/>
          <p:cNvSpPr/>
          <p:nvPr/>
        </p:nvSpPr>
        <p:spPr>
          <a:xfrm flipH="1" flipV="1">
            <a:off x="5140080" y="3262680"/>
            <a:ext cx="1080" cy="336600"/>
          </a:xfrm>
          <a:prstGeom prst="line">
            <a:avLst/>
          </a:prstGeom>
          <a:ln>
            <a:solidFill>
              <a:srgbClr val="000000"/>
            </a:solidFill>
            <a:headEnd len="med" type="triangle" w="med"/>
            <a:tailEnd len="med" type="triangle" w="med"/>
          </a:ln>
        </p:spPr>
      </p:sp>
      <p:sp>
        <p:nvSpPr>
          <p:cNvPr id="876" name="Line 90"/>
          <p:cNvSpPr/>
          <p:nvPr/>
        </p:nvSpPr>
        <p:spPr>
          <a:xfrm>
            <a:off x="5137920" y="3849480"/>
            <a:ext cx="360" cy="159120"/>
          </a:xfrm>
          <a:prstGeom prst="line">
            <a:avLst/>
          </a:prstGeom>
          <a:ln>
            <a:solidFill>
              <a:srgbClr val="000000"/>
            </a:solidFill>
            <a:headEnd len="med" type="triangle" w="med"/>
            <a:tailEnd len="med" type="triangle" w="med"/>
          </a:ln>
        </p:spPr>
      </p:sp>
      <p:sp>
        <p:nvSpPr>
          <p:cNvPr id="877" name="TextShape 91"/>
          <p:cNvSpPr txBox="1"/>
          <p:nvPr/>
        </p:nvSpPr>
        <p:spPr>
          <a:xfrm>
            <a:off x="4952160" y="3975480"/>
            <a:ext cx="415440" cy="218520"/>
          </a:xfrm>
          <a:prstGeom prst="rect">
            <a:avLst/>
          </a:prstGeom>
        </p:spPr>
        <p:txBody>
          <a:bodyPr lIns="90000" rIns="90000" tIns="45000" bIns="45000"/>
          <a:p>
            <a:r>
              <a:rPr b="1" lang="en-US" sz="900">
                <a:latin typeface="Arial"/>
              </a:rPr>
              <a:t>Grid</a:t>
            </a:r>
            <a:endParaRPr/>
          </a:p>
        </p:txBody>
      </p:sp>
      <p:sp>
        <p:nvSpPr>
          <p:cNvPr id="878" name="CustomShape 92"/>
          <p:cNvSpPr/>
          <p:nvPr/>
        </p:nvSpPr>
        <p:spPr>
          <a:xfrm>
            <a:off x="4961880" y="3662640"/>
            <a:ext cx="358560" cy="16416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txBody>
          <a:bodyPr wrap="none" lIns="90000" rIns="90000" tIns="45000" bIns="45000" anchor="ctr"/>
          <a:p>
            <a:pPr algn="ctr"/>
            <a:r>
              <a:rPr lang="en-US" sz="700">
                <a:latin typeface="Arial"/>
              </a:rPr>
              <a:t>Submit</a:t>
            </a:r>
            <a:endParaRPr/>
          </a:p>
          <a:p>
            <a:pPr algn="ctr"/>
            <a:r>
              <a:rPr lang="en-US" sz="700">
                <a:latin typeface="Arial"/>
              </a:rPr>
              <a:t>Proxy</a:t>
            </a:r>
            <a:endParaRPr/>
          </a:p>
        </p:txBody>
      </p:sp>
      <p:sp>
        <p:nvSpPr>
          <p:cNvPr id="879" name="CustomShape 93"/>
          <p:cNvSpPr/>
          <p:nvPr/>
        </p:nvSpPr>
        <p:spPr>
          <a:xfrm flipH="1">
            <a:off x="3116520" y="2566440"/>
            <a:ext cx="1055160" cy="4075560"/>
          </a:xfrm>
          <a:prstGeom prst="wedgeRectCallout">
            <a:avLst>
              <a:gd name="adj1" fmla="val -9289"/>
              <a:gd name="adj2" fmla="val 8560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pic>
        <p:nvPicPr>
          <p:cNvPr id="880" name="" descr=""/>
          <p:cNvPicPr/>
          <p:nvPr/>
        </p:nvPicPr>
        <p:blipFill>
          <a:blip r:embed="rId10"/>
          <a:stretch>
            <a:fillRect/>
          </a:stretch>
        </p:blipFill>
        <p:spPr>
          <a:xfrm>
            <a:off x="3192120" y="3534120"/>
            <a:ext cx="894240" cy="725760"/>
          </a:xfrm>
          <a:prstGeom prst="rect">
            <a:avLst/>
          </a:prstGeom>
          <a:ln>
            <a:noFill/>
          </a:ln>
        </p:spPr>
      </p:pic>
      <p:sp>
        <p:nvSpPr>
          <p:cNvPr id="881" name="Line 94"/>
          <p:cNvSpPr/>
          <p:nvPr/>
        </p:nvSpPr>
        <p:spPr>
          <a:xfrm>
            <a:off x="3946320" y="5805360"/>
            <a:ext cx="89640" cy="76644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882" name="Line 95"/>
          <p:cNvSpPr/>
          <p:nvPr/>
        </p:nvSpPr>
        <p:spPr>
          <a:xfrm>
            <a:off x="3856320" y="5805360"/>
            <a:ext cx="89640" cy="76644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883" name="Line 96"/>
          <p:cNvSpPr/>
          <p:nvPr/>
        </p:nvSpPr>
        <p:spPr>
          <a:xfrm>
            <a:off x="3766320" y="5805360"/>
            <a:ext cx="89640" cy="76644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884" name="Line 97"/>
          <p:cNvSpPr/>
          <p:nvPr/>
        </p:nvSpPr>
        <p:spPr>
          <a:xfrm>
            <a:off x="3676680" y="5805360"/>
            <a:ext cx="89640" cy="76644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885" name="Line 98"/>
          <p:cNvSpPr/>
          <p:nvPr/>
        </p:nvSpPr>
        <p:spPr>
          <a:xfrm>
            <a:off x="3587040" y="5805360"/>
            <a:ext cx="89640" cy="76644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886" name="Line 99"/>
          <p:cNvSpPr/>
          <p:nvPr/>
        </p:nvSpPr>
        <p:spPr>
          <a:xfrm>
            <a:off x="3497040" y="5805360"/>
            <a:ext cx="89640" cy="76644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887" name="Line 100"/>
          <p:cNvSpPr/>
          <p:nvPr/>
        </p:nvSpPr>
        <p:spPr>
          <a:xfrm>
            <a:off x="3407400" y="5805360"/>
            <a:ext cx="89640" cy="76644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888" name="Line 101"/>
          <p:cNvSpPr/>
          <p:nvPr/>
        </p:nvSpPr>
        <p:spPr>
          <a:xfrm>
            <a:off x="3317400" y="5805360"/>
            <a:ext cx="89640" cy="76644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889" name="Line 102"/>
          <p:cNvSpPr/>
          <p:nvPr/>
        </p:nvSpPr>
        <p:spPr>
          <a:xfrm>
            <a:off x="3227760" y="5805360"/>
            <a:ext cx="89640" cy="76644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890" name="Line 103"/>
          <p:cNvSpPr/>
          <p:nvPr/>
        </p:nvSpPr>
        <p:spPr>
          <a:xfrm flipH="1">
            <a:off x="3171960" y="5882400"/>
            <a:ext cx="86328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891" name="Line 104"/>
          <p:cNvSpPr/>
          <p:nvPr/>
        </p:nvSpPr>
        <p:spPr>
          <a:xfrm flipH="1">
            <a:off x="3183480" y="5984640"/>
            <a:ext cx="86292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892" name="Line 105"/>
          <p:cNvSpPr/>
          <p:nvPr/>
        </p:nvSpPr>
        <p:spPr>
          <a:xfrm flipH="1">
            <a:off x="3194640" y="6086520"/>
            <a:ext cx="86292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893" name="Line 106"/>
          <p:cNvSpPr/>
          <p:nvPr/>
        </p:nvSpPr>
        <p:spPr>
          <a:xfrm>
            <a:off x="3206160" y="6188760"/>
            <a:ext cx="86292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894" name="Line 107"/>
          <p:cNvSpPr/>
          <p:nvPr/>
        </p:nvSpPr>
        <p:spPr>
          <a:xfrm flipH="1">
            <a:off x="3217320" y="6291000"/>
            <a:ext cx="86292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895" name="Line 108"/>
          <p:cNvSpPr/>
          <p:nvPr/>
        </p:nvSpPr>
        <p:spPr>
          <a:xfrm flipH="1">
            <a:off x="3228480" y="6392880"/>
            <a:ext cx="86328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896" name="Line 109"/>
          <p:cNvSpPr/>
          <p:nvPr/>
        </p:nvSpPr>
        <p:spPr>
          <a:xfrm flipH="1">
            <a:off x="3240000" y="6495480"/>
            <a:ext cx="86328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897" name="Line 110"/>
          <p:cNvSpPr/>
          <p:nvPr/>
        </p:nvSpPr>
        <p:spPr>
          <a:xfrm>
            <a:off x="3946320" y="5805360"/>
            <a:ext cx="89640" cy="76644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898" name="Line 111"/>
          <p:cNvSpPr/>
          <p:nvPr/>
        </p:nvSpPr>
        <p:spPr>
          <a:xfrm>
            <a:off x="3856320" y="5805360"/>
            <a:ext cx="89640" cy="76644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899" name="Line 112"/>
          <p:cNvSpPr/>
          <p:nvPr/>
        </p:nvSpPr>
        <p:spPr>
          <a:xfrm>
            <a:off x="3766320" y="5805360"/>
            <a:ext cx="89640" cy="76644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900" name="Line 113"/>
          <p:cNvSpPr/>
          <p:nvPr/>
        </p:nvSpPr>
        <p:spPr>
          <a:xfrm>
            <a:off x="3676680" y="5805360"/>
            <a:ext cx="89640" cy="76644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901" name="Line 114"/>
          <p:cNvSpPr/>
          <p:nvPr/>
        </p:nvSpPr>
        <p:spPr>
          <a:xfrm>
            <a:off x="3587040" y="5805360"/>
            <a:ext cx="89640" cy="76644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902" name="Line 115"/>
          <p:cNvSpPr/>
          <p:nvPr/>
        </p:nvSpPr>
        <p:spPr>
          <a:xfrm>
            <a:off x="3497040" y="5805360"/>
            <a:ext cx="89640" cy="76644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903" name="Line 116"/>
          <p:cNvSpPr/>
          <p:nvPr/>
        </p:nvSpPr>
        <p:spPr>
          <a:xfrm>
            <a:off x="3407400" y="5805360"/>
            <a:ext cx="89640" cy="76644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904" name="Line 117"/>
          <p:cNvSpPr/>
          <p:nvPr/>
        </p:nvSpPr>
        <p:spPr>
          <a:xfrm>
            <a:off x="3317400" y="5805360"/>
            <a:ext cx="89640" cy="76644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905" name="Line 118"/>
          <p:cNvSpPr/>
          <p:nvPr/>
        </p:nvSpPr>
        <p:spPr>
          <a:xfrm>
            <a:off x="3227760" y="5805360"/>
            <a:ext cx="89640" cy="76644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pic>
        <p:nvPicPr>
          <p:cNvPr id="906" name="" descr=""/>
          <p:cNvPicPr/>
          <p:nvPr/>
        </p:nvPicPr>
        <p:blipFill>
          <a:blip r:embed="rId11"/>
          <a:stretch>
            <a:fillRect/>
          </a:stretch>
        </p:blipFill>
        <p:spPr>
          <a:xfrm>
            <a:off x="3320640" y="5786640"/>
            <a:ext cx="445680" cy="367920"/>
          </a:xfrm>
          <a:prstGeom prst="rect">
            <a:avLst/>
          </a:prstGeom>
          <a:ln>
            <a:noFill/>
          </a:ln>
        </p:spPr>
      </p:pic>
      <p:sp>
        <p:nvSpPr>
          <p:cNvPr id="907" name="TextShape 119"/>
          <p:cNvSpPr txBox="1"/>
          <p:nvPr/>
        </p:nvSpPr>
        <p:spPr>
          <a:xfrm>
            <a:off x="3309480" y="5505480"/>
            <a:ext cx="651600" cy="346320"/>
          </a:xfrm>
          <a:prstGeom prst="rect">
            <a:avLst/>
          </a:prstGeom>
        </p:spPr>
        <p:txBody>
          <a:bodyPr lIns="90000" rIns="90000" tIns="45000" bIns="45000"/>
          <a:p>
            <a:r>
              <a:rPr b="1" lang="en-US">
                <a:latin typeface="Arial"/>
              </a:rPr>
              <a:t>Grid</a:t>
            </a:r>
            <a:endParaRPr/>
          </a:p>
        </p:txBody>
      </p:sp>
      <p:pic>
        <p:nvPicPr>
          <p:cNvPr id="908" name="" descr=""/>
          <p:cNvPicPr/>
          <p:nvPr/>
        </p:nvPicPr>
        <p:blipFill>
          <a:blip r:embed="rId12"/>
          <a:stretch>
            <a:fillRect/>
          </a:stretch>
        </p:blipFill>
        <p:spPr>
          <a:xfrm>
            <a:off x="3611880" y="6086160"/>
            <a:ext cx="445680" cy="367560"/>
          </a:xfrm>
          <a:prstGeom prst="rect">
            <a:avLst/>
          </a:prstGeom>
          <a:ln>
            <a:noFill/>
          </a:ln>
        </p:spPr>
      </p:pic>
      <p:sp>
        <p:nvSpPr>
          <p:cNvPr id="909" name="CustomShape 120"/>
          <p:cNvSpPr/>
          <p:nvPr/>
        </p:nvSpPr>
        <p:spPr>
          <a:xfrm>
            <a:off x="3455280" y="2859840"/>
            <a:ext cx="372240" cy="408600"/>
          </a:xfrm>
          <a:prstGeom prst="foldedCorner">
            <a:avLst>
              <a:gd name="adj" fmla="val 18900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sp>
        <p:nvSpPr>
          <p:cNvPr id="910" name="Line 121"/>
          <p:cNvSpPr/>
          <p:nvPr/>
        </p:nvSpPr>
        <p:spPr>
          <a:xfrm>
            <a:off x="3508200" y="2910960"/>
            <a:ext cx="26568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911" name="Line 122"/>
          <p:cNvSpPr/>
          <p:nvPr/>
        </p:nvSpPr>
        <p:spPr>
          <a:xfrm>
            <a:off x="3508200" y="2961720"/>
            <a:ext cx="15912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912" name="Line 123"/>
          <p:cNvSpPr/>
          <p:nvPr/>
        </p:nvSpPr>
        <p:spPr>
          <a:xfrm>
            <a:off x="3508200" y="3013200"/>
            <a:ext cx="21240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913" name="Line 124"/>
          <p:cNvSpPr/>
          <p:nvPr/>
        </p:nvSpPr>
        <p:spPr>
          <a:xfrm>
            <a:off x="3508200" y="3064320"/>
            <a:ext cx="26568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914" name="Line 125"/>
          <p:cNvSpPr/>
          <p:nvPr/>
        </p:nvSpPr>
        <p:spPr>
          <a:xfrm>
            <a:off x="3508200" y="3115080"/>
            <a:ext cx="26568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915" name="TextShape 126"/>
          <p:cNvSpPr txBox="1"/>
          <p:nvPr/>
        </p:nvSpPr>
        <p:spPr>
          <a:xfrm>
            <a:off x="3287520" y="2566440"/>
            <a:ext cx="703440" cy="376920"/>
          </a:xfrm>
          <a:prstGeom prst="rect">
            <a:avLst/>
          </a:prstGeom>
        </p:spPr>
        <p:txBody>
          <a:bodyPr lIns="90000" rIns="90000" tIns="45000" bIns="45000"/>
          <a:p>
            <a:r>
              <a:rPr lang="en-US" sz="2000">
                <a:latin typeface="Arial"/>
              </a:rPr>
              <a:t>DAX</a:t>
            </a:r>
            <a:endParaRPr/>
          </a:p>
        </p:txBody>
      </p:sp>
      <p:sp>
        <p:nvSpPr>
          <p:cNvPr id="916" name="Line 127"/>
          <p:cNvSpPr/>
          <p:nvPr/>
        </p:nvSpPr>
        <p:spPr>
          <a:xfrm>
            <a:off x="3635280" y="3268440"/>
            <a:ext cx="0" cy="339120"/>
          </a:xfrm>
          <a:prstGeom prst="line">
            <a:avLst/>
          </a:prstGeom>
          <a:ln w="36720">
            <a:solidFill>
              <a:srgbClr val="000000"/>
            </a:solidFill>
            <a:round/>
            <a:tailEnd len="med" type="triangle" w="med"/>
          </a:ln>
        </p:spPr>
      </p:sp>
      <p:sp>
        <p:nvSpPr>
          <p:cNvPr id="917" name="Line 128"/>
          <p:cNvSpPr/>
          <p:nvPr/>
        </p:nvSpPr>
        <p:spPr>
          <a:xfrm>
            <a:off x="3636360" y="5227920"/>
            <a:ext cx="0" cy="350280"/>
          </a:xfrm>
          <a:prstGeom prst="line">
            <a:avLst/>
          </a:prstGeom>
          <a:ln w="36720">
            <a:solidFill>
              <a:srgbClr val="000000"/>
            </a:solidFill>
            <a:round/>
            <a:tailEnd len="med" type="triangle" w="med"/>
          </a:ln>
        </p:spPr>
      </p:sp>
      <p:sp>
        <p:nvSpPr>
          <p:cNvPr id="918" name="CustomShape 129"/>
          <p:cNvSpPr/>
          <p:nvPr/>
        </p:nvSpPr>
        <p:spPr>
          <a:xfrm>
            <a:off x="3455280" y="4791240"/>
            <a:ext cx="372240" cy="408600"/>
          </a:xfrm>
          <a:prstGeom prst="foldedCorner">
            <a:avLst>
              <a:gd name="adj" fmla="val 18900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sp>
        <p:nvSpPr>
          <p:cNvPr id="919" name="Line 130"/>
          <p:cNvSpPr/>
          <p:nvPr/>
        </p:nvSpPr>
        <p:spPr>
          <a:xfrm>
            <a:off x="3508200" y="4842360"/>
            <a:ext cx="26568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920" name="Line 131"/>
          <p:cNvSpPr/>
          <p:nvPr/>
        </p:nvSpPr>
        <p:spPr>
          <a:xfrm>
            <a:off x="3508200" y="4893120"/>
            <a:ext cx="15912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921" name="Line 132"/>
          <p:cNvSpPr/>
          <p:nvPr/>
        </p:nvSpPr>
        <p:spPr>
          <a:xfrm>
            <a:off x="3508200" y="4944600"/>
            <a:ext cx="21240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922" name="Line 133"/>
          <p:cNvSpPr/>
          <p:nvPr/>
        </p:nvSpPr>
        <p:spPr>
          <a:xfrm>
            <a:off x="3508200" y="4995720"/>
            <a:ext cx="26568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923" name="Line 134"/>
          <p:cNvSpPr/>
          <p:nvPr/>
        </p:nvSpPr>
        <p:spPr>
          <a:xfrm>
            <a:off x="3508200" y="5046480"/>
            <a:ext cx="26568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924" name="TextShape 135"/>
          <p:cNvSpPr txBox="1"/>
          <p:nvPr/>
        </p:nvSpPr>
        <p:spPr>
          <a:xfrm>
            <a:off x="3336840" y="4523040"/>
            <a:ext cx="633240" cy="326520"/>
          </a:xfrm>
          <a:prstGeom prst="rect">
            <a:avLst/>
          </a:prstGeom>
        </p:spPr>
        <p:txBody>
          <a:bodyPr lIns="90000" rIns="90000" tIns="45000" bIns="45000"/>
          <a:p>
            <a:r>
              <a:rPr lang="en-US" sz="1640">
                <a:latin typeface="Arial"/>
              </a:rPr>
              <a:t>DAG</a:t>
            </a:r>
            <a:endParaRPr/>
          </a:p>
        </p:txBody>
      </p:sp>
      <p:sp>
        <p:nvSpPr>
          <p:cNvPr id="925" name="Line 136"/>
          <p:cNvSpPr/>
          <p:nvPr/>
        </p:nvSpPr>
        <p:spPr>
          <a:xfrm>
            <a:off x="3637800" y="4226760"/>
            <a:ext cx="0" cy="350280"/>
          </a:xfrm>
          <a:prstGeom prst="line">
            <a:avLst/>
          </a:prstGeom>
          <a:ln w="36720">
            <a:solidFill>
              <a:srgbClr val="000000"/>
            </a:solidFill>
            <a:round/>
            <a:tailEnd len="med" type="triangle" w="med"/>
          </a:ln>
        </p:spPr>
      </p:sp>
      <p:sp>
        <p:nvSpPr>
          <p:cNvPr id="926" name="TextShape 137"/>
          <p:cNvSpPr txBox="1"/>
          <p:nvPr/>
        </p:nvSpPr>
        <p:spPr>
          <a:xfrm>
            <a:off x="846720" y="1800720"/>
            <a:ext cx="1213920" cy="433440"/>
          </a:xfrm>
          <a:prstGeom prst="rect">
            <a:avLst/>
          </a:prstGeom>
        </p:spPr>
        <p:txBody>
          <a:bodyPr lIns="90000" rIns="90000" tIns="45000" bIns="45000"/>
          <a:p>
            <a:pPr algn="ctr"/>
            <a:r>
              <a:rPr b="1" lang="en-US" sz="2400">
                <a:latin typeface="Arial"/>
              </a:rPr>
              <a:t>Submit</a:t>
            </a:r>
            <a:endParaRPr/>
          </a:p>
        </p:txBody>
      </p:sp>
      <p:sp>
        <p:nvSpPr>
          <p:cNvPr id="927" name="Line 138"/>
          <p:cNvSpPr/>
          <p:nvPr/>
        </p:nvSpPr>
        <p:spPr>
          <a:xfrm>
            <a:off x="173232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928" name="Line 139"/>
          <p:cNvSpPr/>
          <p:nvPr/>
        </p:nvSpPr>
        <p:spPr>
          <a:xfrm>
            <a:off x="166104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929" name="Line 140"/>
          <p:cNvSpPr/>
          <p:nvPr/>
        </p:nvSpPr>
        <p:spPr>
          <a:xfrm>
            <a:off x="159012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930" name="Line 141"/>
          <p:cNvSpPr/>
          <p:nvPr/>
        </p:nvSpPr>
        <p:spPr>
          <a:xfrm>
            <a:off x="151956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931" name="Line 142"/>
          <p:cNvSpPr/>
          <p:nvPr/>
        </p:nvSpPr>
        <p:spPr>
          <a:xfrm>
            <a:off x="144828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932" name="Line 143"/>
          <p:cNvSpPr/>
          <p:nvPr/>
        </p:nvSpPr>
        <p:spPr>
          <a:xfrm>
            <a:off x="137736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933" name="Line 144"/>
          <p:cNvSpPr/>
          <p:nvPr/>
        </p:nvSpPr>
        <p:spPr>
          <a:xfrm>
            <a:off x="130644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934" name="Line 145"/>
          <p:cNvSpPr/>
          <p:nvPr/>
        </p:nvSpPr>
        <p:spPr>
          <a:xfrm>
            <a:off x="123516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935" name="Line 146"/>
          <p:cNvSpPr/>
          <p:nvPr/>
        </p:nvSpPr>
        <p:spPr>
          <a:xfrm>
            <a:off x="116424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936" name="Line 147"/>
          <p:cNvSpPr/>
          <p:nvPr/>
        </p:nvSpPr>
        <p:spPr>
          <a:xfrm flipH="1">
            <a:off x="1119960" y="5544360"/>
            <a:ext cx="68292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937" name="Line 148"/>
          <p:cNvSpPr/>
          <p:nvPr/>
        </p:nvSpPr>
        <p:spPr>
          <a:xfrm flipH="1">
            <a:off x="1128960" y="5648040"/>
            <a:ext cx="6825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938" name="Line 149"/>
          <p:cNvSpPr/>
          <p:nvPr/>
        </p:nvSpPr>
        <p:spPr>
          <a:xfrm flipH="1">
            <a:off x="1137960" y="5751000"/>
            <a:ext cx="6825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939" name="Line 150"/>
          <p:cNvSpPr/>
          <p:nvPr/>
        </p:nvSpPr>
        <p:spPr>
          <a:xfrm>
            <a:off x="1146960" y="5855040"/>
            <a:ext cx="6825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940" name="Line 151"/>
          <p:cNvSpPr/>
          <p:nvPr/>
        </p:nvSpPr>
        <p:spPr>
          <a:xfrm flipH="1">
            <a:off x="1155960" y="5958360"/>
            <a:ext cx="6825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941" name="Line 152"/>
          <p:cNvSpPr/>
          <p:nvPr/>
        </p:nvSpPr>
        <p:spPr>
          <a:xfrm flipH="1">
            <a:off x="1164600" y="6061680"/>
            <a:ext cx="68292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942" name="Line 153"/>
          <p:cNvSpPr/>
          <p:nvPr/>
        </p:nvSpPr>
        <p:spPr>
          <a:xfrm flipH="1">
            <a:off x="1173600" y="6165360"/>
            <a:ext cx="68292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943" name="Line 154"/>
          <p:cNvSpPr/>
          <p:nvPr/>
        </p:nvSpPr>
        <p:spPr>
          <a:xfrm>
            <a:off x="173232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944" name="Line 155"/>
          <p:cNvSpPr/>
          <p:nvPr/>
        </p:nvSpPr>
        <p:spPr>
          <a:xfrm>
            <a:off x="166104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945" name="Line 156"/>
          <p:cNvSpPr/>
          <p:nvPr/>
        </p:nvSpPr>
        <p:spPr>
          <a:xfrm>
            <a:off x="159012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946" name="Line 157"/>
          <p:cNvSpPr/>
          <p:nvPr/>
        </p:nvSpPr>
        <p:spPr>
          <a:xfrm>
            <a:off x="151956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947" name="Line 158"/>
          <p:cNvSpPr/>
          <p:nvPr/>
        </p:nvSpPr>
        <p:spPr>
          <a:xfrm>
            <a:off x="144828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948" name="Line 159"/>
          <p:cNvSpPr/>
          <p:nvPr/>
        </p:nvSpPr>
        <p:spPr>
          <a:xfrm>
            <a:off x="137736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949" name="Line 160"/>
          <p:cNvSpPr/>
          <p:nvPr/>
        </p:nvSpPr>
        <p:spPr>
          <a:xfrm>
            <a:off x="130644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950" name="Line 161"/>
          <p:cNvSpPr/>
          <p:nvPr/>
        </p:nvSpPr>
        <p:spPr>
          <a:xfrm>
            <a:off x="123516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951" name="Line 162"/>
          <p:cNvSpPr/>
          <p:nvPr/>
        </p:nvSpPr>
        <p:spPr>
          <a:xfrm>
            <a:off x="116424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952" name="TextShape 163"/>
          <p:cNvSpPr txBox="1"/>
          <p:nvPr/>
        </p:nvSpPr>
        <p:spPr>
          <a:xfrm>
            <a:off x="1149120" y="5199120"/>
            <a:ext cx="651600" cy="346320"/>
          </a:xfrm>
          <a:prstGeom prst="rect">
            <a:avLst/>
          </a:prstGeom>
        </p:spPr>
        <p:txBody>
          <a:bodyPr lIns="90000" rIns="90000" tIns="45000" bIns="45000"/>
          <a:p>
            <a:r>
              <a:rPr b="1" lang="en-US">
                <a:latin typeface="Arial"/>
              </a:rPr>
              <a:t>Grid</a:t>
            </a:r>
            <a:endParaRPr/>
          </a:p>
        </p:txBody>
      </p:sp>
      <p:pic>
        <p:nvPicPr>
          <p:cNvPr id="953" name="" descr=""/>
          <p:cNvPicPr/>
          <p:nvPr/>
        </p:nvPicPr>
        <p:blipFill>
          <a:blip r:embed="rId13"/>
          <a:stretch>
            <a:fillRect/>
          </a:stretch>
        </p:blipFill>
        <p:spPr>
          <a:xfrm>
            <a:off x="2008800" y="2613240"/>
            <a:ext cx="781200" cy="1012320"/>
          </a:xfrm>
          <a:prstGeom prst="rect">
            <a:avLst/>
          </a:prstGeom>
          <a:ln>
            <a:noFill/>
          </a:ln>
        </p:spPr>
      </p:pic>
      <p:pic>
        <p:nvPicPr>
          <p:cNvPr id="954" name="" descr=""/>
          <p:cNvPicPr/>
          <p:nvPr/>
        </p:nvPicPr>
        <p:blipFill>
          <a:blip r:embed="rId14"/>
          <a:stretch>
            <a:fillRect/>
          </a:stretch>
        </p:blipFill>
        <p:spPr>
          <a:xfrm>
            <a:off x="468000" y="2613240"/>
            <a:ext cx="1242720" cy="1161360"/>
          </a:xfrm>
          <a:prstGeom prst="rect">
            <a:avLst/>
          </a:prstGeom>
          <a:ln>
            <a:noFill/>
          </a:ln>
        </p:spPr>
      </p:pic>
      <p:sp>
        <p:nvSpPr>
          <p:cNvPr id="955" name="Line 164"/>
          <p:cNvSpPr/>
          <p:nvPr/>
        </p:nvSpPr>
        <p:spPr>
          <a:xfrm>
            <a:off x="1095120" y="2973960"/>
            <a:ext cx="366840" cy="0"/>
          </a:xfrm>
          <a:prstGeom prst="line">
            <a:avLst/>
          </a:prstGeom>
          <a:ln w="73080">
            <a:solidFill>
              <a:srgbClr val="ffff00"/>
            </a:solidFill>
            <a:round/>
          </a:ln>
        </p:spPr>
      </p:sp>
      <p:sp>
        <p:nvSpPr>
          <p:cNvPr id="956" name="Line 165"/>
          <p:cNvSpPr/>
          <p:nvPr/>
        </p:nvSpPr>
        <p:spPr>
          <a:xfrm flipV="1">
            <a:off x="1440000" y="2973960"/>
            <a:ext cx="0" cy="907560"/>
          </a:xfrm>
          <a:prstGeom prst="line">
            <a:avLst/>
          </a:prstGeom>
          <a:ln w="73080">
            <a:solidFill>
              <a:srgbClr val="ffff00"/>
            </a:solidFill>
            <a:round/>
          </a:ln>
        </p:spPr>
      </p:sp>
      <p:sp>
        <p:nvSpPr>
          <p:cNvPr id="957" name="Line 166"/>
          <p:cNvSpPr/>
          <p:nvPr/>
        </p:nvSpPr>
        <p:spPr>
          <a:xfrm>
            <a:off x="252756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958" name="Line 167"/>
          <p:cNvSpPr/>
          <p:nvPr/>
        </p:nvSpPr>
        <p:spPr>
          <a:xfrm>
            <a:off x="245628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959" name="Line 168"/>
          <p:cNvSpPr/>
          <p:nvPr/>
        </p:nvSpPr>
        <p:spPr>
          <a:xfrm>
            <a:off x="238536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960" name="Line 169"/>
          <p:cNvSpPr/>
          <p:nvPr/>
        </p:nvSpPr>
        <p:spPr>
          <a:xfrm>
            <a:off x="231444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961" name="Line 170"/>
          <p:cNvSpPr/>
          <p:nvPr/>
        </p:nvSpPr>
        <p:spPr>
          <a:xfrm>
            <a:off x="224316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962" name="Line 171"/>
          <p:cNvSpPr/>
          <p:nvPr/>
        </p:nvSpPr>
        <p:spPr>
          <a:xfrm>
            <a:off x="217224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963" name="Line 172"/>
          <p:cNvSpPr/>
          <p:nvPr/>
        </p:nvSpPr>
        <p:spPr>
          <a:xfrm>
            <a:off x="210132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964" name="Line 173"/>
          <p:cNvSpPr/>
          <p:nvPr/>
        </p:nvSpPr>
        <p:spPr>
          <a:xfrm>
            <a:off x="203004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965" name="Line 174"/>
          <p:cNvSpPr/>
          <p:nvPr/>
        </p:nvSpPr>
        <p:spPr>
          <a:xfrm>
            <a:off x="195912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966" name="Line 175"/>
          <p:cNvSpPr/>
          <p:nvPr/>
        </p:nvSpPr>
        <p:spPr>
          <a:xfrm flipH="1">
            <a:off x="1914840" y="5544360"/>
            <a:ext cx="68292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967" name="Line 176"/>
          <p:cNvSpPr/>
          <p:nvPr/>
        </p:nvSpPr>
        <p:spPr>
          <a:xfrm flipH="1">
            <a:off x="1923840" y="5648040"/>
            <a:ext cx="6825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968" name="Line 177"/>
          <p:cNvSpPr/>
          <p:nvPr/>
        </p:nvSpPr>
        <p:spPr>
          <a:xfrm flipH="1">
            <a:off x="1932840" y="5751000"/>
            <a:ext cx="6825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969" name="Line 178"/>
          <p:cNvSpPr/>
          <p:nvPr/>
        </p:nvSpPr>
        <p:spPr>
          <a:xfrm>
            <a:off x="1941840" y="5855040"/>
            <a:ext cx="6825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970" name="Line 179"/>
          <p:cNvSpPr/>
          <p:nvPr/>
        </p:nvSpPr>
        <p:spPr>
          <a:xfrm flipH="1">
            <a:off x="1950840" y="5958360"/>
            <a:ext cx="6825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971" name="Line 180"/>
          <p:cNvSpPr/>
          <p:nvPr/>
        </p:nvSpPr>
        <p:spPr>
          <a:xfrm flipH="1">
            <a:off x="1959480" y="6061680"/>
            <a:ext cx="68292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972" name="Line 181"/>
          <p:cNvSpPr/>
          <p:nvPr/>
        </p:nvSpPr>
        <p:spPr>
          <a:xfrm flipH="1">
            <a:off x="1968480" y="6165360"/>
            <a:ext cx="68292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973" name="Line 182"/>
          <p:cNvSpPr/>
          <p:nvPr/>
        </p:nvSpPr>
        <p:spPr>
          <a:xfrm>
            <a:off x="252756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974" name="Line 183"/>
          <p:cNvSpPr/>
          <p:nvPr/>
        </p:nvSpPr>
        <p:spPr>
          <a:xfrm>
            <a:off x="245628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975" name="Line 184"/>
          <p:cNvSpPr/>
          <p:nvPr/>
        </p:nvSpPr>
        <p:spPr>
          <a:xfrm>
            <a:off x="238536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976" name="Line 185"/>
          <p:cNvSpPr/>
          <p:nvPr/>
        </p:nvSpPr>
        <p:spPr>
          <a:xfrm>
            <a:off x="231444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977" name="Line 186"/>
          <p:cNvSpPr/>
          <p:nvPr/>
        </p:nvSpPr>
        <p:spPr>
          <a:xfrm>
            <a:off x="224316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978" name="Line 187"/>
          <p:cNvSpPr/>
          <p:nvPr/>
        </p:nvSpPr>
        <p:spPr>
          <a:xfrm>
            <a:off x="217224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979" name="Line 188"/>
          <p:cNvSpPr/>
          <p:nvPr/>
        </p:nvSpPr>
        <p:spPr>
          <a:xfrm>
            <a:off x="210132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980" name="Line 189"/>
          <p:cNvSpPr/>
          <p:nvPr/>
        </p:nvSpPr>
        <p:spPr>
          <a:xfrm>
            <a:off x="203004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981" name="Line 190"/>
          <p:cNvSpPr/>
          <p:nvPr/>
        </p:nvSpPr>
        <p:spPr>
          <a:xfrm>
            <a:off x="195912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982" name="Line 191"/>
          <p:cNvSpPr/>
          <p:nvPr/>
        </p:nvSpPr>
        <p:spPr>
          <a:xfrm>
            <a:off x="1534680" y="4844880"/>
            <a:ext cx="680400" cy="353880"/>
          </a:xfrm>
          <a:prstGeom prst="line">
            <a:avLst/>
          </a:prstGeom>
          <a:ln>
            <a:solidFill>
              <a:srgbClr val="000000"/>
            </a:solidFill>
            <a:headEnd len="med" type="triangle" w="med"/>
            <a:tailEnd len="med" type="triangle" w="med"/>
          </a:ln>
        </p:spPr>
      </p:sp>
      <p:sp>
        <p:nvSpPr>
          <p:cNvPr id="983" name="TextShape 192"/>
          <p:cNvSpPr txBox="1"/>
          <p:nvPr/>
        </p:nvSpPr>
        <p:spPr>
          <a:xfrm>
            <a:off x="1908360" y="5199120"/>
            <a:ext cx="651600" cy="346320"/>
          </a:xfrm>
          <a:prstGeom prst="rect">
            <a:avLst/>
          </a:prstGeom>
        </p:spPr>
        <p:txBody>
          <a:bodyPr lIns="90000" rIns="90000" tIns="45000" bIns="45000"/>
          <a:p>
            <a:r>
              <a:rPr b="1" lang="en-US">
                <a:latin typeface="Arial"/>
              </a:rPr>
              <a:t>Grid</a:t>
            </a:r>
            <a:endParaRPr/>
          </a:p>
        </p:txBody>
      </p:sp>
      <p:sp>
        <p:nvSpPr>
          <p:cNvPr id="984" name="Line 193"/>
          <p:cNvSpPr/>
          <p:nvPr/>
        </p:nvSpPr>
        <p:spPr>
          <a:xfrm>
            <a:off x="95724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985" name="Line 194"/>
          <p:cNvSpPr/>
          <p:nvPr/>
        </p:nvSpPr>
        <p:spPr>
          <a:xfrm>
            <a:off x="88596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986" name="Line 195"/>
          <p:cNvSpPr/>
          <p:nvPr/>
        </p:nvSpPr>
        <p:spPr>
          <a:xfrm>
            <a:off x="81540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987" name="Line 196"/>
          <p:cNvSpPr/>
          <p:nvPr/>
        </p:nvSpPr>
        <p:spPr>
          <a:xfrm>
            <a:off x="74412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988" name="Line 197"/>
          <p:cNvSpPr/>
          <p:nvPr/>
        </p:nvSpPr>
        <p:spPr>
          <a:xfrm>
            <a:off x="67320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989" name="Line 198"/>
          <p:cNvSpPr/>
          <p:nvPr/>
        </p:nvSpPr>
        <p:spPr>
          <a:xfrm>
            <a:off x="60192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990" name="Line 199"/>
          <p:cNvSpPr/>
          <p:nvPr/>
        </p:nvSpPr>
        <p:spPr>
          <a:xfrm>
            <a:off x="53100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991" name="Line 200"/>
          <p:cNvSpPr/>
          <p:nvPr/>
        </p:nvSpPr>
        <p:spPr>
          <a:xfrm>
            <a:off x="46008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992" name="Line 201"/>
          <p:cNvSpPr/>
          <p:nvPr/>
        </p:nvSpPr>
        <p:spPr>
          <a:xfrm>
            <a:off x="38916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993" name="Line 202"/>
          <p:cNvSpPr/>
          <p:nvPr/>
        </p:nvSpPr>
        <p:spPr>
          <a:xfrm flipH="1">
            <a:off x="344880" y="5544360"/>
            <a:ext cx="68292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994" name="Line 203"/>
          <p:cNvSpPr/>
          <p:nvPr/>
        </p:nvSpPr>
        <p:spPr>
          <a:xfrm flipH="1">
            <a:off x="353880" y="5648040"/>
            <a:ext cx="6825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995" name="Line 204"/>
          <p:cNvSpPr/>
          <p:nvPr/>
        </p:nvSpPr>
        <p:spPr>
          <a:xfrm flipH="1">
            <a:off x="362880" y="5751000"/>
            <a:ext cx="6825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996" name="Line 205"/>
          <p:cNvSpPr/>
          <p:nvPr/>
        </p:nvSpPr>
        <p:spPr>
          <a:xfrm>
            <a:off x="371880" y="5855040"/>
            <a:ext cx="6825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997" name="Line 206"/>
          <p:cNvSpPr/>
          <p:nvPr/>
        </p:nvSpPr>
        <p:spPr>
          <a:xfrm flipH="1">
            <a:off x="380880" y="5958360"/>
            <a:ext cx="6825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998" name="Line 207"/>
          <p:cNvSpPr/>
          <p:nvPr/>
        </p:nvSpPr>
        <p:spPr>
          <a:xfrm flipH="1">
            <a:off x="389520" y="6061680"/>
            <a:ext cx="68292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999" name="Line 208"/>
          <p:cNvSpPr/>
          <p:nvPr/>
        </p:nvSpPr>
        <p:spPr>
          <a:xfrm flipH="1">
            <a:off x="398520" y="6165360"/>
            <a:ext cx="68292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000" name="Line 209"/>
          <p:cNvSpPr/>
          <p:nvPr/>
        </p:nvSpPr>
        <p:spPr>
          <a:xfrm>
            <a:off x="95724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001" name="Line 210"/>
          <p:cNvSpPr/>
          <p:nvPr/>
        </p:nvSpPr>
        <p:spPr>
          <a:xfrm>
            <a:off x="88596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002" name="Line 211"/>
          <p:cNvSpPr/>
          <p:nvPr/>
        </p:nvSpPr>
        <p:spPr>
          <a:xfrm>
            <a:off x="81540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003" name="Line 212"/>
          <p:cNvSpPr/>
          <p:nvPr/>
        </p:nvSpPr>
        <p:spPr>
          <a:xfrm>
            <a:off x="74412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004" name="Line 213"/>
          <p:cNvSpPr/>
          <p:nvPr/>
        </p:nvSpPr>
        <p:spPr>
          <a:xfrm>
            <a:off x="67320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005" name="Line 214"/>
          <p:cNvSpPr/>
          <p:nvPr/>
        </p:nvSpPr>
        <p:spPr>
          <a:xfrm>
            <a:off x="60192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006" name="Line 215"/>
          <p:cNvSpPr/>
          <p:nvPr/>
        </p:nvSpPr>
        <p:spPr>
          <a:xfrm>
            <a:off x="53100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007" name="Line 216"/>
          <p:cNvSpPr/>
          <p:nvPr/>
        </p:nvSpPr>
        <p:spPr>
          <a:xfrm>
            <a:off x="46008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008" name="Line 217"/>
          <p:cNvSpPr/>
          <p:nvPr/>
        </p:nvSpPr>
        <p:spPr>
          <a:xfrm>
            <a:off x="38916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009" name="Line 218"/>
          <p:cNvSpPr/>
          <p:nvPr/>
        </p:nvSpPr>
        <p:spPr>
          <a:xfrm flipH="1">
            <a:off x="642240" y="4836600"/>
            <a:ext cx="687600" cy="362520"/>
          </a:xfrm>
          <a:prstGeom prst="line">
            <a:avLst/>
          </a:prstGeom>
          <a:ln>
            <a:solidFill>
              <a:srgbClr val="000000"/>
            </a:solidFill>
            <a:headEnd len="med" type="triangle" w="med"/>
            <a:tailEnd len="med" type="triangle" w="med"/>
          </a:ln>
        </p:spPr>
      </p:sp>
      <p:sp>
        <p:nvSpPr>
          <p:cNvPr id="1010" name="TextShape 219"/>
          <p:cNvSpPr txBox="1"/>
          <p:nvPr/>
        </p:nvSpPr>
        <p:spPr>
          <a:xfrm>
            <a:off x="338040" y="5199120"/>
            <a:ext cx="651600" cy="346320"/>
          </a:xfrm>
          <a:prstGeom prst="rect">
            <a:avLst/>
          </a:prstGeom>
        </p:spPr>
        <p:txBody>
          <a:bodyPr lIns="90000" rIns="90000" tIns="45000" bIns="45000"/>
          <a:p>
            <a:r>
              <a:rPr b="1" lang="en-US">
                <a:latin typeface="Arial"/>
              </a:rPr>
              <a:t>Grid</a:t>
            </a:r>
            <a:endParaRPr/>
          </a:p>
        </p:txBody>
      </p:sp>
      <p:sp>
        <p:nvSpPr>
          <p:cNvPr id="1011" name="CustomShape 220"/>
          <p:cNvSpPr/>
          <p:nvPr/>
        </p:nvSpPr>
        <p:spPr>
          <a:xfrm>
            <a:off x="1545840" y="2762640"/>
            <a:ext cx="380880" cy="450720"/>
          </a:xfrm>
          <a:prstGeom prst="wedgeRectCallout">
            <a:avLst>
              <a:gd name="adj1" fmla="val -7689"/>
              <a:gd name="adj2" fmla="val 11773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pic>
        <p:nvPicPr>
          <p:cNvPr id="1012" name="" descr=""/>
          <p:cNvPicPr/>
          <p:nvPr/>
        </p:nvPicPr>
        <p:blipFill>
          <a:blip r:embed="rId15"/>
          <a:stretch>
            <a:fillRect/>
          </a:stretch>
        </p:blipFill>
        <p:spPr>
          <a:xfrm>
            <a:off x="1575000" y="2812320"/>
            <a:ext cx="285840" cy="356040"/>
          </a:xfrm>
          <a:prstGeom prst="rect">
            <a:avLst/>
          </a:prstGeom>
          <a:ln>
            <a:noFill/>
          </a:ln>
        </p:spPr>
      </p:pic>
      <p:sp>
        <p:nvSpPr>
          <p:cNvPr id="1013" name="Line 221"/>
          <p:cNvSpPr/>
          <p:nvPr/>
        </p:nvSpPr>
        <p:spPr>
          <a:xfrm flipV="1">
            <a:off x="1439640" y="3831840"/>
            <a:ext cx="0" cy="761400"/>
          </a:xfrm>
          <a:prstGeom prst="line">
            <a:avLst/>
          </a:prstGeom>
          <a:ln w="73080">
            <a:solidFill>
              <a:srgbClr val="ffff00"/>
            </a:solidFill>
            <a:round/>
          </a:ln>
        </p:spPr>
      </p:sp>
      <p:sp>
        <p:nvSpPr>
          <p:cNvPr id="1014" name="Line 222"/>
          <p:cNvSpPr/>
          <p:nvPr/>
        </p:nvSpPr>
        <p:spPr>
          <a:xfrm flipV="1">
            <a:off x="1441800" y="3856680"/>
            <a:ext cx="2160" cy="387720"/>
          </a:xfrm>
          <a:prstGeom prst="line">
            <a:avLst/>
          </a:prstGeom>
          <a:ln>
            <a:solidFill>
              <a:srgbClr val="000000"/>
            </a:solidFill>
            <a:headEnd len="med" type="triangle" w="med"/>
            <a:tailEnd len="med" type="triangle" w="med"/>
          </a:ln>
        </p:spPr>
      </p:sp>
      <p:sp>
        <p:nvSpPr>
          <p:cNvPr id="1015" name="Line 223"/>
          <p:cNvSpPr/>
          <p:nvPr/>
        </p:nvSpPr>
        <p:spPr>
          <a:xfrm>
            <a:off x="1436400" y="4812840"/>
            <a:ext cx="360" cy="361080"/>
          </a:xfrm>
          <a:prstGeom prst="line">
            <a:avLst/>
          </a:prstGeom>
          <a:ln>
            <a:solidFill>
              <a:srgbClr val="000000"/>
            </a:solidFill>
            <a:headEnd len="med" type="triangle" w="med"/>
            <a:tailEnd len="med" type="triangle" w="med"/>
          </a:ln>
        </p:spPr>
      </p:sp>
      <p:sp>
        <p:nvSpPr>
          <p:cNvPr id="1016" name="CustomShape 224"/>
          <p:cNvSpPr/>
          <p:nvPr/>
        </p:nvSpPr>
        <p:spPr>
          <a:xfrm>
            <a:off x="1152000" y="4388760"/>
            <a:ext cx="579960" cy="37260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txBody>
          <a:bodyPr wrap="none" lIns="90000" rIns="90000" tIns="45000" bIns="45000" anchor="ctr"/>
          <a:p>
            <a:pPr algn="ctr"/>
            <a:r>
              <a:rPr lang="en-US">
                <a:latin typeface="Arial"/>
              </a:rPr>
              <a:t>Proxy</a:t>
            </a:r>
            <a:endParaRPr/>
          </a:p>
        </p:txBody>
      </p:sp>
      <p:pic>
        <p:nvPicPr>
          <p:cNvPr id="1017" name="" descr=""/>
          <p:cNvPicPr/>
          <p:nvPr/>
        </p:nvPicPr>
        <p:blipFill>
          <a:blip r:embed="rId16"/>
          <a:stretch>
            <a:fillRect/>
          </a:stretch>
        </p:blipFill>
        <p:spPr>
          <a:xfrm>
            <a:off x="442800" y="5544360"/>
            <a:ext cx="372240" cy="290160"/>
          </a:xfrm>
          <a:prstGeom prst="rect">
            <a:avLst/>
          </a:prstGeom>
          <a:ln>
            <a:noFill/>
          </a:ln>
        </p:spPr>
      </p:pic>
      <p:pic>
        <p:nvPicPr>
          <p:cNvPr id="1018" name="" descr=""/>
          <p:cNvPicPr/>
          <p:nvPr/>
        </p:nvPicPr>
        <p:blipFill>
          <a:blip r:embed="rId17"/>
          <a:stretch>
            <a:fillRect/>
          </a:stretch>
        </p:blipFill>
        <p:spPr>
          <a:xfrm>
            <a:off x="622800" y="5796360"/>
            <a:ext cx="372240" cy="290160"/>
          </a:xfrm>
          <a:prstGeom prst="rect">
            <a:avLst/>
          </a:prstGeom>
          <a:ln>
            <a:noFill/>
          </a:ln>
        </p:spPr>
      </p:pic>
      <p:pic>
        <p:nvPicPr>
          <p:cNvPr id="1019" name="" descr=""/>
          <p:cNvPicPr/>
          <p:nvPr/>
        </p:nvPicPr>
        <p:blipFill>
          <a:blip r:embed="rId18"/>
          <a:stretch>
            <a:fillRect/>
          </a:stretch>
        </p:blipFill>
        <p:spPr>
          <a:xfrm>
            <a:off x="1234800" y="5544360"/>
            <a:ext cx="372240" cy="290160"/>
          </a:xfrm>
          <a:prstGeom prst="rect">
            <a:avLst/>
          </a:prstGeom>
          <a:ln>
            <a:noFill/>
          </a:ln>
        </p:spPr>
      </p:pic>
      <p:pic>
        <p:nvPicPr>
          <p:cNvPr id="1020" name="" descr=""/>
          <p:cNvPicPr/>
          <p:nvPr/>
        </p:nvPicPr>
        <p:blipFill>
          <a:blip r:embed="rId19"/>
          <a:stretch>
            <a:fillRect/>
          </a:stretch>
        </p:blipFill>
        <p:spPr>
          <a:xfrm>
            <a:off x="1414800" y="5796360"/>
            <a:ext cx="372240" cy="290160"/>
          </a:xfrm>
          <a:prstGeom prst="rect">
            <a:avLst/>
          </a:prstGeom>
          <a:ln>
            <a:noFill/>
          </a:ln>
        </p:spPr>
      </p:pic>
      <p:pic>
        <p:nvPicPr>
          <p:cNvPr id="1021" name="" descr=""/>
          <p:cNvPicPr/>
          <p:nvPr/>
        </p:nvPicPr>
        <p:blipFill>
          <a:blip r:embed="rId20"/>
          <a:stretch>
            <a:fillRect/>
          </a:stretch>
        </p:blipFill>
        <p:spPr>
          <a:xfrm>
            <a:off x="2026800" y="5544360"/>
            <a:ext cx="372240" cy="290160"/>
          </a:xfrm>
          <a:prstGeom prst="rect">
            <a:avLst/>
          </a:prstGeom>
          <a:ln>
            <a:noFill/>
          </a:ln>
        </p:spPr>
      </p:pic>
      <p:pic>
        <p:nvPicPr>
          <p:cNvPr id="1022" name="" descr=""/>
          <p:cNvPicPr/>
          <p:nvPr/>
        </p:nvPicPr>
        <p:blipFill>
          <a:blip r:embed="rId21"/>
          <a:stretch>
            <a:fillRect/>
          </a:stretch>
        </p:blipFill>
        <p:spPr>
          <a:xfrm>
            <a:off x="2206800" y="5796360"/>
            <a:ext cx="372240" cy="290160"/>
          </a:xfrm>
          <a:prstGeom prst="rect">
            <a:avLst/>
          </a:prstGeom>
          <a:ln>
            <a:noFill/>
          </a:ln>
        </p:spPr>
      </p:pic>
      <p:pic>
        <p:nvPicPr>
          <p:cNvPr id="1023" name="" descr=""/>
          <p:cNvPicPr/>
          <p:nvPr/>
        </p:nvPicPr>
        <p:blipFill>
          <a:blip r:embed="rId22"/>
          <a:stretch>
            <a:fillRect/>
          </a:stretch>
        </p:blipFill>
        <p:spPr>
          <a:xfrm>
            <a:off x="7297560" y="2526840"/>
            <a:ext cx="1485360" cy="1313640"/>
          </a:xfrm>
          <a:prstGeom prst="rect">
            <a:avLst/>
          </a:prstGeom>
          <a:ln>
            <a:noFill/>
          </a:ln>
        </p:spPr>
      </p:pic>
      <p:pic>
        <p:nvPicPr>
          <p:cNvPr id="1024" name="" descr=""/>
          <p:cNvPicPr/>
          <p:nvPr/>
        </p:nvPicPr>
        <p:blipFill>
          <a:blip r:embed="rId23"/>
          <a:stretch>
            <a:fillRect/>
          </a:stretch>
        </p:blipFill>
        <p:spPr>
          <a:xfrm>
            <a:off x="7844400" y="2915640"/>
            <a:ext cx="1037520" cy="507600"/>
          </a:xfrm>
          <a:prstGeom prst="rect">
            <a:avLst/>
          </a:prstGeom>
          <a:ln>
            <a:noFill/>
          </a:ln>
        </p:spPr>
      </p:pic>
      <p:pic>
        <p:nvPicPr>
          <p:cNvPr id="1025" name="" descr=""/>
          <p:cNvPicPr/>
          <p:nvPr/>
        </p:nvPicPr>
        <p:blipFill>
          <a:blip r:embed="rId24"/>
          <a:stretch>
            <a:fillRect/>
          </a:stretch>
        </p:blipFill>
        <p:spPr>
          <a:xfrm>
            <a:off x="6438240" y="4801320"/>
            <a:ext cx="1005840" cy="1188720"/>
          </a:xfrm>
          <a:prstGeom prst="rect">
            <a:avLst/>
          </a:prstGeom>
          <a:ln>
            <a:noFill/>
          </a:ln>
        </p:spPr>
      </p:pic>
      <p:pic>
        <p:nvPicPr>
          <p:cNvPr id="1026" name="" descr=""/>
          <p:cNvPicPr/>
          <p:nvPr/>
        </p:nvPicPr>
        <p:blipFill>
          <a:blip r:embed="rId25"/>
          <a:stretch>
            <a:fillRect/>
          </a:stretch>
        </p:blipFill>
        <p:spPr>
          <a:xfrm>
            <a:off x="8634240" y="4801320"/>
            <a:ext cx="951120" cy="1188720"/>
          </a:xfrm>
          <a:prstGeom prst="rect">
            <a:avLst/>
          </a:prstGeom>
          <a:ln>
            <a:noFill/>
          </a:ln>
        </p:spPr>
      </p:pic>
      <p:pic>
        <p:nvPicPr>
          <p:cNvPr id="1027" name="" descr=""/>
          <p:cNvPicPr/>
          <p:nvPr/>
        </p:nvPicPr>
        <p:blipFill>
          <a:blip r:embed="rId26"/>
          <a:stretch>
            <a:fillRect/>
          </a:stretch>
        </p:blipFill>
        <p:spPr>
          <a:xfrm>
            <a:off x="7576560" y="4802400"/>
            <a:ext cx="921600" cy="1187640"/>
          </a:xfrm>
          <a:prstGeom prst="rect">
            <a:avLst/>
          </a:prstGeom>
          <a:ln>
            <a:noFill/>
          </a:ln>
        </p:spPr>
      </p:pic>
      <p:pic>
        <p:nvPicPr>
          <p:cNvPr id="1028" name="" descr=""/>
          <p:cNvPicPr/>
          <p:nvPr/>
        </p:nvPicPr>
        <p:blipFill>
          <a:blip r:embed="rId27"/>
          <a:stretch>
            <a:fillRect/>
          </a:stretch>
        </p:blipFill>
        <p:spPr>
          <a:xfrm>
            <a:off x="7782120" y="6170400"/>
            <a:ext cx="759240" cy="399960"/>
          </a:xfrm>
          <a:prstGeom prst="rect">
            <a:avLst/>
          </a:prstGeom>
          <a:ln w="18360">
            <a:solidFill>
              <a:srgbClr val="000000"/>
            </a:solidFill>
            <a:round/>
          </a:ln>
        </p:spPr>
      </p:pic>
      <p:sp>
        <p:nvSpPr>
          <p:cNvPr id="1029" name="CustomShape 225"/>
          <p:cNvSpPr/>
          <p:nvPr/>
        </p:nvSpPr>
        <p:spPr>
          <a:xfrm>
            <a:off x="8245440" y="5921640"/>
            <a:ext cx="252720" cy="9900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</p:sp>
      <p:sp>
        <p:nvSpPr>
          <p:cNvPr id="1030" name="Line 226"/>
          <p:cNvSpPr/>
          <p:nvPr/>
        </p:nvSpPr>
        <p:spPr>
          <a:xfrm flipH="1">
            <a:off x="7782120" y="5921640"/>
            <a:ext cx="463320" cy="234000"/>
          </a:xfrm>
          <a:prstGeom prst="line">
            <a:avLst/>
          </a:prstGeom>
          <a:ln w="18360">
            <a:solidFill>
              <a:srgbClr val="000000"/>
            </a:solidFill>
            <a:round/>
          </a:ln>
        </p:spPr>
      </p:sp>
      <p:sp>
        <p:nvSpPr>
          <p:cNvPr id="1031" name="Line 227"/>
          <p:cNvSpPr/>
          <p:nvPr/>
        </p:nvSpPr>
        <p:spPr>
          <a:xfrm>
            <a:off x="8498160" y="5921640"/>
            <a:ext cx="43200" cy="234000"/>
          </a:xfrm>
          <a:prstGeom prst="line">
            <a:avLst/>
          </a:prstGeom>
          <a:ln w="18360">
            <a:solidFill>
              <a:srgbClr val="000000"/>
            </a:solidFill>
            <a:round/>
          </a:ln>
        </p:spPr>
      </p:sp>
      <p:sp>
        <p:nvSpPr>
          <p:cNvPr id="1032" name="Line 228"/>
          <p:cNvSpPr/>
          <p:nvPr/>
        </p:nvSpPr>
        <p:spPr>
          <a:xfrm>
            <a:off x="8056080" y="4023360"/>
            <a:ext cx="0" cy="548640"/>
          </a:xfrm>
          <a:prstGeom prst="line">
            <a:avLst/>
          </a:prstGeom>
          <a:ln w="36720">
            <a:solidFill>
              <a:srgbClr val="000000"/>
            </a:solidFill>
            <a:round/>
            <a:tailEnd len="med" type="triangle" w="med"/>
          </a:ln>
        </p:spPr>
      </p:sp>
      <p:sp>
        <p:nvSpPr>
          <p:cNvPr id="1033" name="TextShape 229"/>
          <p:cNvSpPr txBox="1"/>
          <p:nvPr/>
        </p:nvSpPr>
        <p:spPr>
          <a:xfrm>
            <a:off x="6048000" y="1800360"/>
            <a:ext cx="3993840" cy="433440"/>
          </a:xfrm>
          <a:prstGeom prst="rect">
            <a:avLst/>
          </a:prstGeom>
        </p:spPr>
        <p:txBody>
          <a:bodyPr lIns="90000" rIns="90000" tIns="45000" bIns="45000"/>
          <a:p>
            <a:pPr algn="ctr"/>
            <a:r>
              <a:rPr b="1" lang="en-US" sz="2400">
                <a:latin typeface="Arial"/>
              </a:rPr>
              <a:t>Uncertainty Quantification</a:t>
            </a:r>
            <a:endParaRPr/>
          </a:p>
        </p:txBody>
      </p:sp>
    </p:spTree>
  </p:cSld>
  <p:timing>
    <p:tnLst>
      <p:par>
        <p:cTn id="56" dur="indefinite" restart="never" nodeType="tmRoot">
          <p:childTnLst>
            <p:seq>
              <p:cTn id="57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Line 1"/>
          <p:cNvSpPr/>
          <p:nvPr/>
        </p:nvSpPr>
        <p:spPr>
          <a:xfrm>
            <a:off x="6984720" y="5205600"/>
            <a:ext cx="11628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035" name="Line 2"/>
          <p:cNvSpPr/>
          <p:nvPr/>
        </p:nvSpPr>
        <p:spPr>
          <a:xfrm>
            <a:off x="6868080" y="5205600"/>
            <a:ext cx="11664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036" name="Line 3"/>
          <p:cNvSpPr/>
          <p:nvPr/>
        </p:nvSpPr>
        <p:spPr>
          <a:xfrm>
            <a:off x="6751440" y="5205600"/>
            <a:ext cx="11628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037" name="Line 4"/>
          <p:cNvSpPr/>
          <p:nvPr/>
        </p:nvSpPr>
        <p:spPr>
          <a:xfrm>
            <a:off x="6634800" y="5205600"/>
            <a:ext cx="11628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038" name="Line 5"/>
          <p:cNvSpPr/>
          <p:nvPr/>
        </p:nvSpPr>
        <p:spPr>
          <a:xfrm>
            <a:off x="6517800" y="5205600"/>
            <a:ext cx="11664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039" name="Line 6"/>
          <p:cNvSpPr/>
          <p:nvPr/>
        </p:nvSpPr>
        <p:spPr>
          <a:xfrm>
            <a:off x="6401160" y="5205600"/>
            <a:ext cx="11628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040" name="Line 7"/>
          <p:cNvSpPr/>
          <p:nvPr/>
        </p:nvSpPr>
        <p:spPr>
          <a:xfrm>
            <a:off x="6284520" y="5205600"/>
            <a:ext cx="11628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041" name="Line 8"/>
          <p:cNvSpPr/>
          <p:nvPr/>
        </p:nvSpPr>
        <p:spPr>
          <a:xfrm>
            <a:off x="6167880" y="5205600"/>
            <a:ext cx="11664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042" name="Line 9"/>
          <p:cNvSpPr/>
          <p:nvPr/>
        </p:nvSpPr>
        <p:spPr>
          <a:xfrm>
            <a:off x="6051240" y="5205600"/>
            <a:ext cx="11628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043" name="Line 10"/>
          <p:cNvSpPr/>
          <p:nvPr/>
        </p:nvSpPr>
        <p:spPr>
          <a:xfrm flipH="1">
            <a:off x="5942520" y="5309280"/>
            <a:ext cx="112212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044" name="Line 11"/>
          <p:cNvSpPr/>
          <p:nvPr/>
        </p:nvSpPr>
        <p:spPr>
          <a:xfrm flipH="1">
            <a:off x="5957280" y="5447520"/>
            <a:ext cx="11217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045" name="Line 12"/>
          <p:cNvSpPr/>
          <p:nvPr/>
        </p:nvSpPr>
        <p:spPr>
          <a:xfrm flipH="1">
            <a:off x="5972040" y="5585400"/>
            <a:ext cx="11217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046" name="Line 13"/>
          <p:cNvSpPr/>
          <p:nvPr/>
        </p:nvSpPr>
        <p:spPr>
          <a:xfrm>
            <a:off x="5986800" y="5724000"/>
            <a:ext cx="11217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047" name="Line 14"/>
          <p:cNvSpPr/>
          <p:nvPr/>
        </p:nvSpPr>
        <p:spPr>
          <a:xfrm flipH="1">
            <a:off x="6001560" y="5862240"/>
            <a:ext cx="11217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048" name="Line 15"/>
          <p:cNvSpPr/>
          <p:nvPr/>
        </p:nvSpPr>
        <p:spPr>
          <a:xfrm flipH="1">
            <a:off x="6015960" y="6000120"/>
            <a:ext cx="112212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049" name="Line 16"/>
          <p:cNvSpPr/>
          <p:nvPr/>
        </p:nvSpPr>
        <p:spPr>
          <a:xfrm flipH="1">
            <a:off x="6030720" y="6138720"/>
            <a:ext cx="112212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050" name="Line 17"/>
          <p:cNvSpPr/>
          <p:nvPr/>
        </p:nvSpPr>
        <p:spPr>
          <a:xfrm>
            <a:off x="6984720" y="5205600"/>
            <a:ext cx="11628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051" name="Line 18"/>
          <p:cNvSpPr/>
          <p:nvPr/>
        </p:nvSpPr>
        <p:spPr>
          <a:xfrm>
            <a:off x="6868080" y="5205600"/>
            <a:ext cx="11664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052" name="Line 19"/>
          <p:cNvSpPr/>
          <p:nvPr/>
        </p:nvSpPr>
        <p:spPr>
          <a:xfrm>
            <a:off x="6751440" y="5205600"/>
            <a:ext cx="11628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053" name="Line 20"/>
          <p:cNvSpPr/>
          <p:nvPr/>
        </p:nvSpPr>
        <p:spPr>
          <a:xfrm>
            <a:off x="6634800" y="5205600"/>
            <a:ext cx="11628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054" name="Line 21"/>
          <p:cNvSpPr/>
          <p:nvPr/>
        </p:nvSpPr>
        <p:spPr>
          <a:xfrm>
            <a:off x="6517800" y="5205600"/>
            <a:ext cx="11664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055" name="Line 22"/>
          <p:cNvSpPr/>
          <p:nvPr/>
        </p:nvSpPr>
        <p:spPr>
          <a:xfrm>
            <a:off x="6401160" y="5205600"/>
            <a:ext cx="11628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056" name="Line 23"/>
          <p:cNvSpPr/>
          <p:nvPr/>
        </p:nvSpPr>
        <p:spPr>
          <a:xfrm>
            <a:off x="6284520" y="5205600"/>
            <a:ext cx="11628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057" name="Line 24"/>
          <p:cNvSpPr/>
          <p:nvPr/>
        </p:nvSpPr>
        <p:spPr>
          <a:xfrm>
            <a:off x="6167880" y="5205600"/>
            <a:ext cx="11664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058" name="Line 25"/>
          <p:cNvSpPr/>
          <p:nvPr/>
        </p:nvSpPr>
        <p:spPr>
          <a:xfrm>
            <a:off x="6051240" y="5205600"/>
            <a:ext cx="11628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pic>
        <p:nvPicPr>
          <p:cNvPr id="1059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6171840" y="5180040"/>
            <a:ext cx="579240" cy="497520"/>
          </a:xfrm>
          <a:prstGeom prst="rect">
            <a:avLst/>
          </a:prstGeom>
          <a:ln>
            <a:noFill/>
          </a:ln>
        </p:spPr>
      </p:pic>
      <p:pic>
        <p:nvPicPr>
          <p:cNvPr id="1060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6514560" y="5585400"/>
            <a:ext cx="579240" cy="497520"/>
          </a:xfrm>
          <a:prstGeom prst="rect">
            <a:avLst/>
          </a:prstGeom>
          <a:ln>
            <a:noFill/>
          </a:ln>
        </p:spPr>
      </p:pic>
      <p:sp>
        <p:nvSpPr>
          <p:cNvPr id="1061" name="TextShape 26"/>
          <p:cNvSpPr txBox="1"/>
          <p:nvPr/>
        </p:nvSpPr>
        <p:spPr>
          <a:xfrm>
            <a:off x="716400" y="1078200"/>
            <a:ext cx="3143520" cy="346320"/>
          </a:xfrm>
          <a:prstGeom prst="rect">
            <a:avLst/>
          </a:prstGeom>
        </p:spPr>
        <p:txBody>
          <a:bodyPr lIns="90000" rIns="90000" tIns="45000" bIns="45000"/>
          <a:p>
            <a:r>
              <a:rPr b="1" lang="en-US">
                <a:latin typeface="Arial"/>
              </a:rPr>
              <a:t>User's Workspace Terminal</a:t>
            </a:r>
            <a:endParaRPr/>
          </a:p>
        </p:txBody>
      </p:sp>
      <p:sp>
        <p:nvSpPr>
          <p:cNvPr id="1062" name="Line 27"/>
          <p:cNvSpPr/>
          <p:nvPr/>
        </p:nvSpPr>
        <p:spPr>
          <a:xfrm flipV="1">
            <a:off x="6464880" y="3090600"/>
            <a:ext cx="0" cy="461520"/>
          </a:xfrm>
          <a:prstGeom prst="line">
            <a:avLst/>
          </a:prstGeom>
          <a:ln>
            <a:solidFill>
              <a:srgbClr val="000000"/>
            </a:solidFill>
            <a:headEnd len="med" type="triangle" w="med"/>
            <a:tailEnd len="med" type="triangle" w="med"/>
          </a:ln>
        </p:spPr>
      </p:sp>
      <p:sp>
        <p:nvSpPr>
          <p:cNvPr id="1063" name="Line 28"/>
          <p:cNvSpPr/>
          <p:nvPr/>
        </p:nvSpPr>
        <p:spPr>
          <a:xfrm>
            <a:off x="6467040" y="4329720"/>
            <a:ext cx="720" cy="482400"/>
          </a:xfrm>
          <a:prstGeom prst="line">
            <a:avLst/>
          </a:prstGeom>
          <a:ln>
            <a:solidFill>
              <a:srgbClr val="000000"/>
            </a:solidFill>
            <a:headEnd len="med" type="triangle" w="med"/>
            <a:tailEnd len="med" type="triangle" w="med"/>
          </a:ln>
        </p:spPr>
      </p:sp>
      <p:sp>
        <p:nvSpPr>
          <p:cNvPr id="1064" name="TextShape 29"/>
          <p:cNvSpPr txBox="1"/>
          <p:nvPr/>
        </p:nvSpPr>
        <p:spPr>
          <a:xfrm>
            <a:off x="6203880" y="4848120"/>
            <a:ext cx="651600" cy="346320"/>
          </a:xfrm>
          <a:prstGeom prst="rect">
            <a:avLst/>
          </a:prstGeom>
        </p:spPr>
        <p:txBody>
          <a:bodyPr lIns="90000" rIns="90000" tIns="45000" bIns="45000"/>
          <a:p>
            <a:r>
              <a:rPr b="1" lang="en-US">
                <a:latin typeface="Arial"/>
              </a:rPr>
              <a:t>Grid</a:t>
            </a:r>
            <a:endParaRPr/>
          </a:p>
        </p:txBody>
      </p:sp>
      <p:sp>
        <p:nvSpPr>
          <p:cNvPr id="1065" name="TextShape 30"/>
          <p:cNvSpPr txBox="1"/>
          <p:nvPr/>
        </p:nvSpPr>
        <p:spPr>
          <a:xfrm>
            <a:off x="5153400" y="1080720"/>
            <a:ext cx="2692440" cy="346320"/>
          </a:xfrm>
          <a:prstGeom prst="rect">
            <a:avLst/>
          </a:prstGeom>
        </p:spPr>
        <p:txBody>
          <a:bodyPr lIns="90000" rIns="90000" tIns="45000" bIns="45000"/>
          <a:p>
            <a:r>
              <a:rPr b="1" lang="en-US">
                <a:latin typeface="Arial"/>
              </a:rPr>
              <a:t>HUBzero Infrastructure</a:t>
            </a:r>
            <a:endParaRPr/>
          </a:p>
        </p:txBody>
      </p:sp>
      <p:sp>
        <p:nvSpPr>
          <p:cNvPr id="1066" name="TextShape 31"/>
          <p:cNvSpPr txBox="1"/>
          <p:nvPr/>
        </p:nvSpPr>
        <p:spPr>
          <a:xfrm>
            <a:off x="457200" y="318960"/>
            <a:ext cx="7772400" cy="50652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3200">
                <a:latin typeface="Arial"/>
              </a:rPr>
              <a:t>Run tools locally in Workspace</a:t>
            </a:r>
            <a:endParaRPr/>
          </a:p>
        </p:txBody>
      </p:sp>
      <p:pic>
        <p:nvPicPr>
          <p:cNvPr id="1067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7047360" y="1395000"/>
            <a:ext cx="1284120" cy="1352160"/>
          </a:xfrm>
          <a:prstGeom prst="rect">
            <a:avLst/>
          </a:prstGeom>
          <a:ln>
            <a:noFill/>
          </a:ln>
        </p:spPr>
      </p:pic>
      <p:sp>
        <p:nvSpPr>
          <p:cNvPr id="1068" name="TextShape 32"/>
          <p:cNvSpPr txBox="1"/>
          <p:nvPr/>
        </p:nvSpPr>
        <p:spPr>
          <a:xfrm>
            <a:off x="6203880" y="4848120"/>
            <a:ext cx="651600" cy="346320"/>
          </a:xfrm>
          <a:prstGeom prst="rect">
            <a:avLst/>
          </a:prstGeom>
        </p:spPr>
        <p:txBody>
          <a:bodyPr lIns="90000" rIns="90000" tIns="45000" bIns="45000"/>
          <a:p>
            <a:r>
              <a:rPr b="1" lang="en-US">
                <a:latin typeface="Arial"/>
              </a:rPr>
              <a:t>Grid</a:t>
            </a:r>
            <a:endParaRPr/>
          </a:p>
        </p:txBody>
      </p:sp>
      <p:pic>
        <p:nvPicPr>
          <p:cNvPr id="1069" name="" descr=""/>
          <p:cNvPicPr/>
          <p:nvPr/>
        </p:nvPicPr>
        <p:blipFill>
          <a:blip r:embed="rId4"/>
          <a:stretch>
            <a:fillRect/>
          </a:stretch>
        </p:blipFill>
        <p:spPr>
          <a:xfrm>
            <a:off x="4870800" y="1395000"/>
            <a:ext cx="2041560" cy="1550880"/>
          </a:xfrm>
          <a:prstGeom prst="rect">
            <a:avLst/>
          </a:prstGeom>
          <a:ln>
            <a:noFill/>
          </a:ln>
        </p:spPr>
      </p:pic>
      <p:sp>
        <p:nvSpPr>
          <p:cNvPr id="1070" name="CustomShape 33"/>
          <p:cNvSpPr/>
          <p:nvPr/>
        </p:nvSpPr>
        <p:spPr>
          <a:xfrm>
            <a:off x="390960" y="1586880"/>
            <a:ext cx="4272480" cy="850680"/>
          </a:xfrm>
          <a:prstGeom prst="wedgeRectCallout">
            <a:avLst>
              <a:gd name="adj1" fmla="val 28639"/>
              <a:gd name="adj2" fmla="val 8415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sp>
        <p:nvSpPr>
          <p:cNvPr id="1071" name="TextShape 34"/>
          <p:cNvSpPr txBox="1"/>
          <p:nvPr/>
        </p:nvSpPr>
        <p:spPr>
          <a:xfrm>
            <a:off x="397080" y="1615680"/>
            <a:ext cx="3617280" cy="798840"/>
          </a:xfrm>
          <a:prstGeom prst="rect">
            <a:avLst/>
          </a:prstGeom>
        </p:spPr>
        <p:txBody>
          <a:bodyPr lIns="90000" rIns="90000" tIns="45000" bIns="45000"/>
          <a:p>
            <a:r>
              <a:rPr lang="en-US" sz="1640">
                <a:solidFill>
                  <a:srgbClr val="000000"/>
                </a:solidFill>
                <a:latin typeface="Arial"/>
              </a:rPr>
              <a:t>$ echo hi</a:t>
            </a:r>
            <a:endParaRPr/>
          </a:p>
          <a:p>
            <a:r>
              <a:rPr lang="en-US" sz="1640">
                <a:solidFill>
                  <a:srgbClr val="000000"/>
                </a:solidFill>
                <a:latin typeface="Arial"/>
              </a:rPr>
              <a:t>hi</a:t>
            </a:r>
            <a:endParaRPr/>
          </a:p>
          <a:p>
            <a:r>
              <a:rPr lang="en-US" sz="1640">
                <a:solidFill>
                  <a:srgbClr val="000000"/>
                </a:solidFill>
                <a:latin typeface="Arial"/>
              </a:rPr>
              <a:t>$</a:t>
            </a:r>
            <a:endParaRPr/>
          </a:p>
        </p:txBody>
      </p:sp>
      <p:sp>
        <p:nvSpPr>
          <p:cNvPr id="1072" name="Line 35"/>
          <p:cNvSpPr/>
          <p:nvPr/>
        </p:nvSpPr>
        <p:spPr>
          <a:xfrm>
            <a:off x="5901120" y="1876680"/>
            <a:ext cx="603000" cy="0"/>
          </a:xfrm>
          <a:prstGeom prst="line">
            <a:avLst/>
          </a:prstGeom>
          <a:ln w="73080">
            <a:solidFill>
              <a:srgbClr val="ffff00"/>
            </a:solidFill>
            <a:round/>
          </a:ln>
        </p:spPr>
      </p:sp>
      <p:sp>
        <p:nvSpPr>
          <p:cNvPr id="1073" name="Line 36"/>
          <p:cNvSpPr/>
          <p:nvPr/>
        </p:nvSpPr>
        <p:spPr>
          <a:xfrm flipH="1">
            <a:off x="6467760" y="1851480"/>
            <a:ext cx="1250280" cy="25560"/>
          </a:xfrm>
          <a:prstGeom prst="line">
            <a:avLst/>
          </a:prstGeom>
          <a:ln w="73080">
            <a:solidFill>
              <a:srgbClr val="ffff00"/>
            </a:solidFill>
            <a:round/>
          </a:ln>
        </p:spPr>
      </p:sp>
      <p:sp>
        <p:nvSpPr>
          <p:cNvPr id="1074" name="CustomShape 37"/>
          <p:cNvSpPr/>
          <p:nvPr/>
        </p:nvSpPr>
        <p:spPr>
          <a:xfrm>
            <a:off x="5995800" y="3765960"/>
            <a:ext cx="952560" cy="49752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txBody>
          <a:bodyPr wrap="none" lIns="90000" rIns="90000" tIns="45000" bIns="45000" anchor="ctr"/>
          <a:p>
            <a:pPr algn="ctr"/>
            <a:r>
              <a:rPr lang="en-US">
                <a:latin typeface="Arial"/>
              </a:rPr>
              <a:t>Submit</a:t>
            </a:r>
            <a:endParaRPr/>
          </a:p>
          <a:p>
            <a:pPr algn="ctr"/>
            <a:r>
              <a:rPr lang="en-US">
                <a:latin typeface="Arial"/>
              </a:rPr>
              <a:t>Proxy</a:t>
            </a:r>
            <a:endParaRPr/>
          </a:p>
        </p:txBody>
      </p:sp>
      <p:sp>
        <p:nvSpPr>
          <p:cNvPr id="1075" name="Line 38"/>
          <p:cNvSpPr/>
          <p:nvPr/>
        </p:nvSpPr>
        <p:spPr>
          <a:xfrm>
            <a:off x="8291160" y="5205600"/>
            <a:ext cx="11628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076" name="Line 39"/>
          <p:cNvSpPr/>
          <p:nvPr/>
        </p:nvSpPr>
        <p:spPr>
          <a:xfrm>
            <a:off x="8174160" y="5205600"/>
            <a:ext cx="11664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077" name="Line 40"/>
          <p:cNvSpPr/>
          <p:nvPr/>
        </p:nvSpPr>
        <p:spPr>
          <a:xfrm>
            <a:off x="8057520" y="5205600"/>
            <a:ext cx="11628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078" name="Line 41"/>
          <p:cNvSpPr/>
          <p:nvPr/>
        </p:nvSpPr>
        <p:spPr>
          <a:xfrm>
            <a:off x="7940880" y="5205600"/>
            <a:ext cx="11628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079" name="Line 42"/>
          <p:cNvSpPr/>
          <p:nvPr/>
        </p:nvSpPr>
        <p:spPr>
          <a:xfrm>
            <a:off x="7824240" y="5205600"/>
            <a:ext cx="11664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080" name="Line 43"/>
          <p:cNvSpPr/>
          <p:nvPr/>
        </p:nvSpPr>
        <p:spPr>
          <a:xfrm>
            <a:off x="7707600" y="5205600"/>
            <a:ext cx="11628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081" name="Line 44"/>
          <p:cNvSpPr/>
          <p:nvPr/>
        </p:nvSpPr>
        <p:spPr>
          <a:xfrm>
            <a:off x="7590960" y="5205600"/>
            <a:ext cx="11628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082" name="Line 45"/>
          <p:cNvSpPr/>
          <p:nvPr/>
        </p:nvSpPr>
        <p:spPr>
          <a:xfrm>
            <a:off x="7473960" y="5205600"/>
            <a:ext cx="11664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083" name="Line 46"/>
          <p:cNvSpPr/>
          <p:nvPr/>
        </p:nvSpPr>
        <p:spPr>
          <a:xfrm>
            <a:off x="7357320" y="5205600"/>
            <a:ext cx="11628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084" name="Line 47"/>
          <p:cNvSpPr/>
          <p:nvPr/>
        </p:nvSpPr>
        <p:spPr>
          <a:xfrm flipH="1">
            <a:off x="7284960" y="5309280"/>
            <a:ext cx="112212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085" name="Line 48"/>
          <p:cNvSpPr/>
          <p:nvPr/>
        </p:nvSpPr>
        <p:spPr>
          <a:xfrm flipH="1">
            <a:off x="7299720" y="5447520"/>
            <a:ext cx="11217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086" name="Line 49"/>
          <p:cNvSpPr/>
          <p:nvPr/>
        </p:nvSpPr>
        <p:spPr>
          <a:xfrm flipH="1">
            <a:off x="7314480" y="5585400"/>
            <a:ext cx="11217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087" name="Line 50"/>
          <p:cNvSpPr/>
          <p:nvPr/>
        </p:nvSpPr>
        <p:spPr>
          <a:xfrm>
            <a:off x="7329240" y="5724000"/>
            <a:ext cx="11217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088" name="Line 51"/>
          <p:cNvSpPr/>
          <p:nvPr/>
        </p:nvSpPr>
        <p:spPr>
          <a:xfrm flipH="1">
            <a:off x="7344000" y="5862240"/>
            <a:ext cx="11217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089" name="Line 52"/>
          <p:cNvSpPr/>
          <p:nvPr/>
        </p:nvSpPr>
        <p:spPr>
          <a:xfrm flipH="1">
            <a:off x="7358400" y="6000120"/>
            <a:ext cx="112212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090" name="Line 53"/>
          <p:cNvSpPr/>
          <p:nvPr/>
        </p:nvSpPr>
        <p:spPr>
          <a:xfrm flipH="1">
            <a:off x="7373160" y="6138720"/>
            <a:ext cx="112212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091" name="Line 54"/>
          <p:cNvSpPr/>
          <p:nvPr/>
        </p:nvSpPr>
        <p:spPr>
          <a:xfrm>
            <a:off x="8255160" y="5205600"/>
            <a:ext cx="11628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092" name="Line 55"/>
          <p:cNvSpPr/>
          <p:nvPr/>
        </p:nvSpPr>
        <p:spPr>
          <a:xfrm>
            <a:off x="8174160" y="5205600"/>
            <a:ext cx="11664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093" name="Line 56"/>
          <p:cNvSpPr/>
          <p:nvPr/>
        </p:nvSpPr>
        <p:spPr>
          <a:xfrm>
            <a:off x="8057520" y="5205600"/>
            <a:ext cx="11628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094" name="Line 57"/>
          <p:cNvSpPr/>
          <p:nvPr/>
        </p:nvSpPr>
        <p:spPr>
          <a:xfrm>
            <a:off x="7940880" y="5205600"/>
            <a:ext cx="11628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095" name="Line 58"/>
          <p:cNvSpPr/>
          <p:nvPr/>
        </p:nvSpPr>
        <p:spPr>
          <a:xfrm>
            <a:off x="7824240" y="5205600"/>
            <a:ext cx="11664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096" name="Line 59"/>
          <p:cNvSpPr/>
          <p:nvPr/>
        </p:nvSpPr>
        <p:spPr>
          <a:xfrm>
            <a:off x="7707600" y="5205600"/>
            <a:ext cx="11628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097" name="Line 60"/>
          <p:cNvSpPr/>
          <p:nvPr/>
        </p:nvSpPr>
        <p:spPr>
          <a:xfrm>
            <a:off x="7590960" y="5205600"/>
            <a:ext cx="11628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098" name="Line 61"/>
          <p:cNvSpPr/>
          <p:nvPr/>
        </p:nvSpPr>
        <p:spPr>
          <a:xfrm>
            <a:off x="7473960" y="5205600"/>
            <a:ext cx="11664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099" name="Line 62"/>
          <p:cNvSpPr/>
          <p:nvPr/>
        </p:nvSpPr>
        <p:spPr>
          <a:xfrm>
            <a:off x="7357320" y="5205600"/>
            <a:ext cx="11628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pic>
        <p:nvPicPr>
          <p:cNvPr id="1100" name="" descr=""/>
          <p:cNvPicPr/>
          <p:nvPr/>
        </p:nvPicPr>
        <p:blipFill>
          <a:blip r:embed="rId5"/>
          <a:stretch>
            <a:fillRect/>
          </a:stretch>
        </p:blipFill>
        <p:spPr>
          <a:xfrm>
            <a:off x="7442280" y="5180040"/>
            <a:ext cx="579240" cy="497520"/>
          </a:xfrm>
          <a:prstGeom prst="rect">
            <a:avLst/>
          </a:prstGeom>
          <a:ln>
            <a:noFill/>
          </a:ln>
        </p:spPr>
      </p:pic>
      <p:pic>
        <p:nvPicPr>
          <p:cNvPr id="1101" name="" descr=""/>
          <p:cNvPicPr/>
          <p:nvPr/>
        </p:nvPicPr>
        <p:blipFill>
          <a:blip r:embed="rId6"/>
          <a:stretch>
            <a:fillRect/>
          </a:stretch>
        </p:blipFill>
        <p:spPr>
          <a:xfrm>
            <a:off x="7856640" y="5585400"/>
            <a:ext cx="579240" cy="497520"/>
          </a:xfrm>
          <a:prstGeom prst="rect">
            <a:avLst/>
          </a:prstGeom>
          <a:ln>
            <a:noFill/>
          </a:ln>
        </p:spPr>
      </p:pic>
      <p:sp>
        <p:nvSpPr>
          <p:cNvPr id="1102" name="Line 63"/>
          <p:cNvSpPr/>
          <p:nvPr/>
        </p:nvSpPr>
        <p:spPr>
          <a:xfrm>
            <a:off x="6620400" y="4380120"/>
            <a:ext cx="1117800" cy="372600"/>
          </a:xfrm>
          <a:prstGeom prst="line">
            <a:avLst/>
          </a:prstGeom>
          <a:ln>
            <a:solidFill>
              <a:srgbClr val="000000"/>
            </a:solidFill>
            <a:headEnd len="med" type="triangle" w="med"/>
            <a:tailEnd len="med" type="triangle" w="med"/>
          </a:ln>
        </p:spPr>
      </p:sp>
      <p:sp>
        <p:nvSpPr>
          <p:cNvPr id="1103" name="TextShape 64"/>
          <p:cNvSpPr txBox="1"/>
          <p:nvPr/>
        </p:nvSpPr>
        <p:spPr>
          <a:xfrm>
            <a:off x="7510320" y="4848120"/>
            <a:ext cx="651600" cy="346320"/>
          </a:xfrm>
          <a:prstGeom prst="rect">
            <a:avLst/>
          </a:prstGeom>
        </p:spPr>
        <p:txBody>
          <a:bodyPr lIns="90000" rIns="90000" tIns="45000" bIns="45000"/>
          <a:p>
            <a:r>
              <a:rPr b="1" lang="en-US">
                <a:latin typeface="Arial"/>
              </a:rPr>
              <a:t>Grid</a:t>
            </a:r>
            <a:endParaRPr/>
          </a:p>
        </p:txBody>
      </p:sp>
      <p:sp>
        <p:nvSpPr>
          <p:cNvPr id="1104" name="TextShape 65"/>
          <p:cNvSpPr txBox="1"/>
          <p:nvPr/>
        </p:nvSpPr>
        <p:spPr>
          <a:xfrm>
            <a:off x="7510320" y="4848120"/>
            <a:ext cx="651600" cy="346320"/>
          </a:xfrm>
          <a:prstGeom prst="rect">
            <a:avLst/>
          </a:prstGeom>
        </p:spPr>
        <p:txBody>
          <a:bodyPr lIns="90000" rIns="90000" tIns="45000" bIns="45000"/>
          <a:p>
            <a:r>
              <a:rPr b="1" lang="en-US">
                <a:latin typeface="Arial"/>
              </a:rPr>
              <a:t>Grid</a:t>
            </a:r>
            <a:endParaRPr/>
          </a:p>
        </p:txBody>
      </p:sp>
      <p:sp>
        <p:nvSpPr>
          <p:cNvPr id="1105" name="Line 66"/>
          <p:cNvSpPr/>
          <p:nvPr/>
        </p:nvSpPr>
        <p:spPr>
          <a:xfrm>
            <a:off x="5711400" y="5205600"/>
            <a:ext cx="11628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106" name="Line 67"/>
          <p:cNvSpPr/>
          <p:nvPr/>
        </p:nvSpPr>
        <p:spPr>
          <a:xfrm>
            <a:off x="5594400" y="5205600"/>
            <a:ext cx="11664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107" name="Line 68"/>
          <p:cNvSpPr/>
          <p:nvPr/>
        </p:nvSpPr>
        <p:spPr>
          <a:xfrm>
            <a:off x="5477760" y="5205600"/>
            <a:ext cx="11628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108" name="Line 69"/>
          <p:cNvSpPr/>
          <p:nvPr/>
        </p:nvSpPr>
        <p:spPr>
          <a:xfrm>
            <a:off x="5361120" y="5205600"/>
            <a:ext cx="11628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109" name="Line 70"/>
          <p:cNvSpPr/>
          <p:nvPr/>
        </p:nvSpPr>
        <p:spPr>
          <a:xfrm>
            <a:off x="5244120" y="5205600"/>
            <a:ext cx="11664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110" name="Line 71"/>
          <p:cNvSpPr/>
          <p:nvPr/>
        </p:nvSpPr>
        <p:spPr>
          <a:xfrm>
            <a:off x="5127480" y="5205600"/>
            <a:ext cx="11628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111" name="Line 72"/>
          <p:cNvSpPr/>
          <p:nvPr/>
        </p:nvSpPr>
        <p:spPr>
          <a:xfrm>
            <a:off x="5011200" y="5205600"/>
            <a:ext cx="11628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112" name="Line 73"/>
          <p:cNvSpPr/>
          <p:nvPr/>
        </p:nvSpPr>
        <p:spPr>
          <a:xfrm>
            <a:off x="4894200" y="5205600"/>
            <a:ext cx="11664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113" name="Line 74"/>
          <p:cNvSpPr/>
          <p:nvPr/>
        </p:nvSpPr>
        <p:spPr>
          <a:xfrm>
            <a:off x="4777560" y="5205600"/>
            <a:ext cx="11628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114" name="Line 75"/>
          <p:cNvSpPr/>
          <p:nvPr/>
        </p:nvSpPr>
        <p:spPr>
          <a:xfrm flipH="1">
            <a:off x="4704840" y="5309280"/>
            <a:ext cx="112212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115" name="Line 76"/>
          <p:cNvSpPr/>
          <p:nvPr/>
        </p:nvSpPr>
        <p:spPr>
          <a:xfrm flipH="1">
            <a:off x="4719600" y="5447520"/>
            <a:ext cx="11217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116" name="Line 77"/>
          <p:cNvSpPr/>
          <p:nvPr/>
        </p:nvSpPr>
        <p:spPr>
          <a:xfrm flipH="1">
            <a:off x="4734360" y="5585400"/>
            <a:ext cx="11217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117" name="Line 78"/>
          <p:cNvSpPr/>
          <p:nvPr/>
        </p:nvSpPr>
        <p:spPr>
          <a:xfrm>
            <a:off x="4749120" y="5724000"/>
            <a:ext cx="11217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118" name="Line 79"/>
          <p:cNvSpPr/>
          <p:nvPr/>
        </p:nvSpPr>
        <p:spPr>
          <a:xfrm flipH="1">
            <a:off x="4763880" y="5862240"/>
            <a:ext cx="11217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119" name="Line 80"/>
          <p:cNvSpPr/>
          <p:nvPr/>
        </p:nvSpPr>
        <p:spPr>
          <a:xfrm flipH="1">
            <a:off x="4778280" y="6000120"/>
            <a:ext cx="112212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120" name="Line 81"/>
          <p:cNvSpPr/>
          <p:nvPr/>
        </p:nvSpPr>
        <p:spPr>
          <a:xfrm flipH="1">
            <a:off x="4793040" y="6138720"/>
            <a:ext cx="112212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121" name="Line 82"/>
          <p:cNvSpPr/>
          <p:nvPr/>
        </p:nvSpPr>
        <p:spPr>
          <a:xfrm>
            <a:off x="5711400" y="5205600"/>
            <a:ext cx="11628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122" name="Line 83"/>
          <p:cNvSpPr/>
          <p:nvPr/>
        </p:nvSpPr>
        <p:spPr>
          <a:xfrm>
            <a:off x="5594400" y="5205600"/>
            <a:ext cx="11664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123" name="Line 84"/>
          <p:cNvSpPr/>
          <p:nvPr/>
        </p:nvSpPr>
        <p:spPr>
          <a:xfrm>
            <a:off x="5477760" y="5205600"/>
            <a:ext cx="11628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124" name="Line 85"/>
          <p:cNvSpPr/>
          <p:nvPr/>
        </p:nvSpPr>
        <p:spPr>
          <a:xfrm>
            <a:off x="5361120" y="5205600"/>
            <a:ext cx="11628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125" name="Line 86"/>
          <p:cNvSpPr/>
          <p:nvPr/>
        </p:nvSpPr>
        <p:spPr>
          <a:xfrm>
            <a:off x="5244120" y="5205600"/>
            <a:ext cx="11664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126" name="Line 87"/>
          <p:cNvSpPr/>
          <p:nvPr/>
        </p:nvSpPr>
        <p:spPr>
          <a:xfrm>
            <a:off x="5091480" y="5205600"/>
            <a:ext cx="11628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127" name="Line 88"/>
          <p:cNvSpPr/>
          <p:nvPr/>
        </p:nvSpPr>
        <p:spPr>
          <a:xfrm>
            <a:off x="5011200" y="5205600"/>
            <a:ext cx="11628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128" name="Line 89"/>
          <p:cNvSpPr/>
          <p:nvPr/>
        </p:nvSpPr>
        <p:spPr>
          <a:xfrm>
            <a:off x="4894200" y="5205600"/>
            <a:ext cx="11664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129" name="Line 90"/>
          <p:cNvSpPr/>
          <p:nvPr/>
        </p:nvSpPr>
        <p:spPr>
          <a:xfrm>
            <a:off x="4777560" y="5205600"/>
            <a:ext cx="11628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pic>
        <p:nvPicPr>
          <p:cNvPr id="1130" name="" descr=""/>
          <p:cNvPicPr/>
          <p:nvPr/>
        </p:nvPicPr>
        <p:blipFill>
          <a:blip r:embed="rId7"/>
          <a:stretch>
            <a:fillRect/>
          </a:stretch>
        </p:blipFill>
        <p:spPr>
          <a:xfrm>
            <a:off x="4862160" y="5180040"/>
            <a:ext cx="579240" cy="497520"/>
          </a:xfrm>
          <a:prstGeom prst="rect">
            <a:avLst/>
          </a:prstGeom>
          <a:ln>
            <a:noFill/>
          </a:ln>
        </p:spPr>
      </p:pic>
      <p:pic>
        <p:nvPicPr>
          <p:cNvPr id="1131" name="" descr=""/>
          <p:cNvPicPr/>
          <p:nvPr/>
        </p:nvPicPr>
        <p:blipFill>
          <a:blip r:embed="rId8"/>
          <a:stretch>
            <a:fillRect/>
          </a:stretch>
        </p:blipFill>
        <p:spPr>
          <a:xfrm>
            <a:off x="5276880" y="5585400"/>
            <a:ext cx="579240" cy="497520"/>
          </a:xfrm>
          <a:prstGeom prst="rect">
            <a:avLst/>
          </a:prstGeom>
          <a:ln>
            <a:noFill/>
          </a:ln>
        </p:spPr>
      </p:pic>
      <p:sp>
        <p:nvSpPr>
          <p:cNvPr id="1132" name="Line 91"/>
          <p:cNvSpPr/>
          <p:nvPr/>
        </p:nvSpPr>
        <p:spPr>
          <a:xfrm flipH="1">
            <a:off x="5157720" y="4363920"/>
            <a:ext cx="1129680" cy="484200"/>
          </a:xfrm>
          <a:prstGeom prst="line">
            <a:avLst/>
          </a:prstGeom>
          <a:ln>
            <a:solidFill>
              <a:srgbClr val="000000"/>
            </a:solidFill>
            <a:headEnd len="med" type="triangle" w="med"/>
            <a:tailEnd len="med" type="triangle" w="med"/>
          </a:ln>
        </p:spPr>
      </p:sp>
      <p:sp>
        <p:nvSpPr>
          <p:cNvPr id="1133" name="TextShape 92"/>
          <p:cNvSpPr txBox="1"/>
          <p:nvPr/>
        </p:nvSpPr>
        <p:spPr>
          <a:xfrm>
            <a:off x="4930200" y="4848120"/>
            <a:ext cx="651600" cy="346320"/>
          </a:xfrm>
          <a:prstGeom prst="rect">
            <a:avLst/>
          </a:prstGeom>
        </p:spPr>
        <p:txBody>
          <a:bodyPr lIns="90000" rIns="90000" tIns="45000" bIns="45000"/>
          <a:p>
            <a:r>
              <a:rPr b="1" lang="en-US">
                <a:latin typeface="Arial"/>
              </a:rPr>
              <a:t>Grid</a:t>
            </a:r>
            <a:endParaRPr/>
          </a:p>
        </p:txBody>
      </p:sp>
      <p:sp>
        <p:nvSpPr>
          <p:cNvPr id="1134" name="CustomShape 93"/>
          <p:cNvSpPr/>
          <p:nvPr/>
        </p:nvSpPr>
        <p:spPr>
          <a:xfrm>
            <a:off x="6422040" y="1558800"/>
            <a:ext cx="625320" cy="601920"/>
          </a:xfrm>
          <a:prstGeom prst="wedgeRectCallout">
            <a:avLst>
              <a:gd name="adj1" fmla="val 23725"/>
              <a:gd name="adj2" fmla="val 16203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pic>
        <p:nvPicPr>
          <p:cNvPr id="1135" name="" descr=""/>
          <p:cNvPicPr/>
          <p:nvPr/>
        </p:nvPicPr>
        <p:blipFill>
          <a:blip r:embed="rId9"/>
          <a:stretch>
            <a:fillRect/>
          </a:stretch>
        </p:blipFill>
        <p:spPr>
          <a:xfrm>
            <a:off x="6469920" y="1625400"/>
            <a:ext cx="469800" cy="475560"/>
          </a:xfrm>
          <a:prstGeom prst="rect">
            <a:avLst/>
          </a:prstGeom>
          <a:ln>
            <a:noFill/>
          </a:ln>
        </p:spPr>
      </p:pic>
      <p:sp>
        <p:nvSpPr>
          <p:cNvPr id="1136" name="CustomShape 94"/>
          <p:cNvSpPr/>
          <p:nvPr/>
        </p:nvSpPr>
        <p:spPr>
          <a:xfrm>
            <a:off x="200520" y="3041640"/>
            <a:ext cx="4111200" cy="33660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137" name="TextShape 95"/>
          <p:cNvSpPr txBox="1"/>
          <p:nvPr/>
        </p:nvSpPr>
        <p:spPr>
          <a:xfrm>
            <a:off x="7056720" y="2815920"/>
            <a:ext cx="1441440" cy="858240"/>
          </a:xfrm>
          <a:prstGeom prst="rect">
            <a:avLst/>
          </a:prstGeom>
        </p:spPr>
        <p:txBody>
          <a:bodyPr lIns="90000" rIns="90000" tIns="45000" bIns="45000"/>
          <a:p>
            <a:pPr algn="ctr"/>
            <a:r>
              <a:rPr b="1" lang="en-US">
                <a:latin typeface="Arial"/>
              </a:rPr>
              <a:t>Tool Session</a:t>
            </a:r>
            <a:endParaRPr/>
          </a:p>
          <a:p>
            <a:pPr algn="ctr"/>
            <a:r>
              <a:rPr b="1" lang="en-US">
                <a:latin typeface="Arial"/>
              </a:rPr>
              <a:t>Containers</a:t>
            </a:r>
            <a:endParaRPr/>
          </a:p>
        </p:txBody>
      </p:sp>
    </p:spTree>
  </p:cSld>
  <p:timing>
    <p:tnLst>
      <p:par>
        <p:cTn id="58" dur="indefinite" restart="never" nodeType="tmRoot">
          <p:childTnLst>
            <p:seq>
              <p:cTn id="59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8" name="Line 1"/>
          <p:cNvSpPr/>
          <p:nvPr/>
        </p:nvSpPr>
        <p:spPr>
          <a:xfrm>
            <a:off x="6948360" y="5205600"/>
            <a:ext cx="11628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139" name="Line 2"/>
          <p:cNvSpPr/>
          <p:nvPr/>
        </p:nvSpPr>
        <p:spPr>
          <a:xfrm>
            <a:off x="6831360" y="5205600"/>
            <a:ext cx="11664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140" name="Line 3"/>
          <p:cNvSpPr/>
          <p:nvPr/>
        </p:nvSpPr>
        <p:spPr>
          <a:xfrm>
            <a:off x="6714720" y="5205600"/>
            <a:ext cx="11628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141" name="Line 4"/>
          <p:cNvSpPr/>
          <p:nvPr/>
        </p:nvSpPr>
        <p:spPr>
          <a:xfrm>
            <a:off x="6598440" y="5205600"/>
            <a:ext cx="11628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142" name="Line 5"/>
          <p:cNvSpPr/>
          <p:nvPr/>
        </p:nvSpPr>
        <p:spPr>
          <a:xfrm>
            <a:off x="6481440" y="5205600"/>
            <a:ext cx="11664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143" name="Line 6"/>
          <p:cNvSpPr/>
          <p:nvPr/>
        </p:nvSpPr>
        <p:spPr>
          <a:xfrm>
            <a:off x="6364800" y="5205600"/>
            <a:ext cx="11628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144" name="Line 7"/>
          <p:cNvSpPr/>
          <p:nvPr/>
        </p:nvSpPr>
        <p:spPr>
          <a:xfrm>
            <a:off x="6248160" y="5205600"/>
            <a:ext cx="11628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145" name="Line 8"/>
          <p:cNvSpPr/>
          <p:nvPr/>
        </p:nvSpPr>
        <p:spPr>
          <a:xfrm>
            <a:off x="6131160" y="5205600"/>
            <a:ext cx="11664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146" name="Line 9"/>
          <p:cNvSpPr/>
          <p:nvPr/>
        </p:nvSpPr>
        <p:spPr>
          <a:xfrm>
            <a:off x="6014520" y="5205600"/>
            <a:ext cx="11628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147" name="Line 10"/>
          <p:cNvSpPr/>
          <p:nvPr/>
        </p:nvSpPr>
        <p:spPr>
          <a:xfrm flipH="1">
            <a:off x="5942160" y="5309280"/>
            <a:ext cx="112212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148" name="Line 11"/>
          <p:cNvSpPr/>
          <p:nvPr/>
        </p:nvSpPr>
        <p:spPr>
          <a:xfrm flipH="1">
            <a:off x="5956920" y="5447520"/>
            <a:ext cx="11217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149" name="Line 12"/>
          <p:cNvSpPr/>
          <p:nvPr/>
        </p:nvSpPr>
        <p:spPr>
          <a:xfrm flipH="1">
            <a:off x="5971680" y="5585400"/>
            <a:ext cx="11217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150" name="Line 13"/>
          <p:cNvSpPr/>
          <p:nvPr/>
        </p:nvSpPr>
        <p:spPr>
          <a:xfrm>
            <a:off x="5986440" y="5724000"/>
            <a:ext cx="11217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151" name="Line 14"/>
          <p:cNvSpPr/>
          <p:nvPr/>
        </p:nvSpPr>
        <p:spPr>
          <a:xfrm flipH="1">
            <a:off x="6001200" y="5862240"/>
            <a:ext cx="11217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152" name="Line 15"/>
          <p:cNvSpPr/>
          <p:nvPr/>
        </p:nvSpPr>
        <p:spPr>
          <a:xfrm flipH="1">
            <a:off x="6015600" y="6000120"/>
            <a:ext cx="112212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153" name="Line 16"/>
          <p:cNvSpPr/>
          <p:nvPr/>
        </p:nvSpPr>
        <p:spPr>
          <a:xfrm flipH="1">
            <a:off x="6030360" y="6138720"/>
            <a:ext cx="112212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154" name="Line 17"/>
          <p:cNvSpPr/>
          <p:nvPr/>
        </p:nvSpPr>
        <p:spPr>
          <a:xfrm>
            <a:off x="6948360" y="5205600"/>
            <a:ext cx="11628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155" name="Line 18"/>
          <p:cNvSpPr/>
          <p:nvPr/>
        </p:nvSpPr>
        <p:spPr>
          <a:xfrm>
            <a:off x="6831360" y="5205600"/>
            <a:ext cx="11664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156" name="Line 19"/>
          <p:cNvSpPr/>
          <p:nvPr/>
        </p:nvSpPr>
        <p:spPr>
          <a:xfrm>
            <a:off x="6714720" y="5205600"/>
            <a:ext cx="11628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157" name="Line 20"/>
          <p:cNvSpPr/>
          <p:nvPr/>
        </p:nvSpPr>
        <p:spPr>
          <a:xfrm>
            <a:off x="6598440" y="5205600"/>
            <a:ext cx="11628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158" name="Line 21"/>
          <p:cNvSpPr/>
          <p:nvPr/>
        </p:nvSpPr>
        <p:spPr>
          <a:xfrm>
            <a:off x="6481440" y="5205600"/>
            <a:ext cx="11664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159" name="Line 22"/>
          <p:cNvSpPr/>
          <p:nvPr/>
        </p:nvSpPr>
        <p:spPr>
          <a:xfrm>
            <a:off x="6364800" y="5205600"/>
            <a:ext cx="11628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160" name="Line 23"/>
          <p:cNvSpPr/>
          <p:nvPr/>
        </p:nvSpPr>
        <p:spPr>
          <a:xfrm>
            <a:off x="6248160" y="5205600"/>
            <a:ext cx="11628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161" name="Line 24"/>
          <p:cNvSpPr/>
          <p:nvPr/>
        </p:nvSpPr>
        <p:spPr>
          <a:xfrm>
            <a:off x="6131160" y="5205600"/>
            <a:ext cx="11664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162" name="Line 25"/>
          <p:cNvSpPr/>
          <p:nvPr/>
        </p:nvSpPr>
        <p:spPr>
          <a:xfrm>
            <a:off x="6014520" y="5205600"/>
            <a:ext cx="11628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pic>
        <p:nvPicPr>
          <p:cNvPr id="1163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6135480" y="5180040"/>
            <a:ext cx="579240" cy="497520"/>
          </a:xfrm>
          <a:prstGeom prst="rect">
            <a:avLst/>
          </a:prstGeom>
          <a:ln>
            <a:noFill/>
          </a:ln>
        </p:spPr>
      </p:pic>
      <p:pic>
        <p:nvPicPr>
          <p:cNvPr id="1164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6513840" y="5585400"/>
            <a:ext cx="579240" cy="497520"/>
          </a:xfrm>
          <a:prstGeom prst="rect">
            <a:avLst/>
          </a:prstGeom>
          <a:ln>
            <a:noFill/>
          </a:ln>
        </p:spPr>
      </p:pic>
      <p:sp>
        <p:nvSpPr>
          <p:cNvPr id="1165" name="TextShape 26"/>
          <p:cNvSpPr txBox="1"/>
          <p:nvPr/>
        </p:nvSpPr>
        <p:spPr>
          <a:xfrm>
            <a:off x="716400" y="1078200"/>
            <a:ext cx="3143520" cy="346320"/>
          </a:xfrm>
          <a:prstGeom prst="rect">
            <a:avLst/>
          </a:prstGeom>
        </p:spPr>
        <p:txBody>
          <a:bodyPr lIns="90000" rIns="90000" tIns="45000" bIns="45000"/>
          <a:p>
            <a:r>
              <a:rPr b="1" lang="en-US">
                <a:latin typeface="Arial"/>
              </a:rPr>
              <a:t>User's Workspace Terminal</a:t>
            </a:r>
            <a:endParaRPr/>
          </a:p>
        </p:txBody>
      </p:sp>
      <p:sp>
        <p:nvSpPr>
          <p:cNvPr id="1166" name="TextShape 27"/>
          <p:cNvSpPr txBox="1"/>
          <p:nvPr/>
        </p:nvSpPr>
        <p:spPr>
          <a:xfrm>
            <a:off x="6167520" y="4848120"/>
            <a:ext cx="651600" cy="346320"/>
          </a:xfrm>
          <a:prstGeom prst="rect">
            <a:avLst/>
          </a:prstGeom>
        </p:spPr>
        <p:txBody>
          <a:bodyPr lIns="90000" rIns="90000" tIns="45000" bIns="45000"/>
          <a:p>
            <a:r>
              <a:rPr b="1" lang="en-US">
                <a:latin typeface="Arial"/>
              </a:rPr>
              <a:t>Grid</a:t>
            </a:r>
            <a:endParaRPr/>
          </a:p>
        </p:txBody>
      </p:sp>
      <p:sp>
        <p:nvSpPr>
          <p:cNvPr id="1167" name="TextShape 28"/>
          <p:cNvSpPr txBox="1"/>
          <p:nvPr/>
        </p:nvSpPr>
        <p:spPr>
          <a:xfrm>
            <a:off x="5153400" y="1080720"/>
            <a:ext cx="2692440" cy="346320"/>
          </a:xfrm>
          <a:prstGeom prst="rect">
            <a:avLst/>
          </a:prstGeom>
        </p:spPr>
        <p:txBody>
          <a:bodyPr lIns="90000" rIns="90000" tIns="45000" bIns="45000"/>
          <a:p>
            <a:r>
              <a:rPr b="1" lang="en-US">
                <a:latin typeface="Arial"/>
              </a:rPr>
              <a:t>HUBzero Infrastructure</a:t>
            </a:r>
            <a:endParaRPr/>
          </a:p>
        </p:txBody>
      </p:sp>
      <p:sp>
        <p:nvSpPr>
          <p:cNvPr id="1168" name="TextShape 29"/>
          <p:cNvSpPr txBox="1"/>
          <p:nvPr/>
        </p:nvSpPr>
        <p:spPr>
          <a:xfrm>
            <a:off x="457200" y="318960"/>
            <a:ext cx="7772400" cy="50652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3200">
                <a:latin typeface="Arial"/>
              </a:rPr>
              <a:t>Submit Jobs to Grid</a:t>
            </a:r>
            <a:endParaRPr/>
          </a:p>
        </p:txBody>
      </p:sp>
      <p:pic>
        <p:nvPicPr>
          <p:cNvPr id="1169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7047360" y="1395000"/>
            <a:ext cx="1284120" cy="1352160"/>
          </a:xfrm>
          <a:prstGeom prst="rect">
            <a:avLst/>
          </a:prstGeom>
          <a:ln>
            <a:noFill/>
          </a:ln>
        </p:spPr>
      </p:pic>
      <p:pic>
        <p:nvPicPr>
          <p:cNvPr id="1170" name="" descr=""/>
          <p:cNvPicPr/>
          <p:nvPr/>
        </p:nvPicPr>
        <p:blipFill>
          <a:blip r:embed="rId4"/>
          <a:stretch>
            <a:fillRect/>
          </a:stretch>
        </p:blipFill>
        <p:spPr>
          <a:xfrm>
            <a:off x="4870800" y="1395000"/>
            <a:ext cx="2041560" cy="1550880"/>
          </a:xfrm>
          <a:prstGeom prst="rect">
            <a:avLst/>
          </a:prstGeom>
          <a:ln>
            <a:noFill/>
          </a:ln>
        </p:spPr>
      </p:pic>
      <p:sp>
        <p:nvSpPr>
          <p:cNvPr id="1171" name="TextShape 30"/>
          <p:cNvSpPr txBox="1"/>
          <p:nvPr/>
        </p:nvSpPr>
        <p:spPr>
          <a:xfrm>
            <a:off x="7056720" y="2815920"/>
            <a:ext cx="1441440" cy="858240"/>
          </a:xfrm>
          <a:prstGeom prst="rect">
            <a:avLst/>
          </a:prstGeom>
        </p:spPr>
        <p:txBody>
          <a:bodyPr lIns="90000" rIns="90000" tIns="45000" bIns="45000"/>
          <a:p>
            <a:pPr algn="ctr"/>
            <a:r>
              <a:rPr b="1" lang="en-US">
                <a:latin typeface="Arial"/>
              </a:rPr>
              <a:t>Tool Session</a:t>
            </a:r>
            <a:endParaRPr/>
          </a:p>
          <a:p>
            <a:pPr algn="ctr"/>
            <a:r>
              <a:rPr b="1" lang="en-US">
                <a:latin typeface="Arial"/>
              </a:rPr>
              <a:t>Containers</a:t>
            </a:r>
            <a:endParaRPr/>
          </a:p>
        </p:txBody>
      </p:sp>
      <p:sp>
        <p:nvSpPr>
          <p:cNvPr id="1172" name="CustomShape 31"/>
          <p:cNvSpPr/>
          <p:nvPr/>
        </p:nvSpPr>
        <p:spPr>
          <a:xfrm>
            <a:off x="402480" y="1586880"/>
            <a:ext cx="4309200" cy="850680"/>
          </a:xfrm>
          <a:prstGeom prst="wedgeRectCallout">
            <a:avLst>
              <a:gd name="adj1" fmla="val 28332"/>
              <a:gd name="adj2" fmla="val 8415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sp>
        <p:nvSpPr>
          <p:cNvPr id="1173" name="TextShape 32"/>
          <p:cNvSpPr txBox="1"/>
          <p:nvPr/>
        </p:nvSpPr>
        <p:spPr>
          <a:xfrm>
            <a:off x="429480" y="1658880"/>
            <a:ext cx="4285440" cy="798840"/>
          </a:xfrm>
          <a:prstGeom prst="rect">
            <a:avLst/>
          </a:prstGeom>
        </p:spPr>
        <p:txBody>
          <a:bodyPr lIns="90000" rIns="90000" tIns="45000" bIns="45000"/>
          <a:p>
            <a:r>
              <a:rPr lang="en-US" sz="1640">
                <a:solidFill>
                  <a:srgbClr val="000000"/>
                </a:solidFill>
                <a:latin typeface="Arial"/>
              </a:rPr>
              <a:t>$ submit echo hi</a:t>
            </a:r>
            <a:endParaRPr/>
          </a:p>
          <a:p>
            <a:endParaRPr/>
          </a:p>
          <a:p>
            <a:endParaRPr/>
          </a:p>
        </p:txBody>
      </p:sp>
      <p:sp>
        <p:nvSpPr>
          <p:cNvPr id="1174" name="Line 33"/>
          <p:cNvSpPr/>
          <p:nvPr/>
        </p:nvSpPr>
        <p:spPr>
          <a:xfrm>
            <a:off x="5901120" y="1876680"/>
            <a:ext cx="603000" cy="0"/>
          </a:xfrm>
          <a:prstGeom prst="line">
            <a:avLst/>
          </a:prstGeom>
          <a:ln w="73080">
            <a:solidFill>
              <a:srgbClr val="ffff00"/>
            </a:solidFill>
            <a:round/>
          </a:ln>
        </p:spPr>
      </p:sp>
      <p:sp>
        <p:nvSpPr>
          <p:cNvPr id="1175" name="Line 34"/>
          <p:cNvSpPr/>
          <p:nvPr/>
        </p:nvSpPr>
        <p:spPr>
          <a:xfrm flipV="1">
            <a:off x="6467760" y="1876680"/>
            <a:ext cx="0" cy="1212120"/>
          </a:xfrm>
          <a:prstGeom prst="line">
            <a:avLst/>
          </a:prstGeom>
          <a:ln w="73080">
            <a:solidFill>
              <a:srgbClr val="ffff00"/>
            </a:solidFill>
            <a:round/>
          </a:ln>
        </p:spPr>
      </p:sp>
      <p:sp>
        <p:nvSpPr>
          <p:cNvPr id="1176" name="Line 35"/>
          <p:cNvSpPr/>
          <p:nvPr/>
        </p:nvSpPr>
        <p:spPr>
          <a:xfrm>
            <a:off x="8254800" y="5205600"/>
            <a:ext cx="11628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177" name="Line 36"/>
          <p:cNvSpPr/>
          <p:nvPr/>
        </p:nvSpPr>
        <p:spPr>
          <a:xfrm>
            <a:off x="8137800" y="5205600"/>
            <a:ext cx="11664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178" name="Line 37"/>
          <p:cNvSpPr/>
          <p:nvPr/>
        </p:nvSpPr>
        <p:spPr>
          <a:xfrm>
            <a:off x="8021160" y="5205600"/>
            <a:ext cx="11628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179" name="Line 38"/>
          <p:cNvSpPr/>
          <p:nvPr/>
        </p:nvSpPr>
        <p:spPr>
          <a:xfrm>
            <a:off x="7904520" y="5205600"/>
            <a:ext cx="11628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180" name="Line 39"/>
          <p:cNvSpPr/>
          <p:nvPr/>
        </p:nvSpPr>
        <p:spPr>
          <a:xfrm>
            <a:off x="7787520" y="5205600"/>
            <a:ext cx="11664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181" name="Line 40"/>
          <p:cNvSpPr/>
          <p:nvPr/>
        </p:nvSpPr>
        <p:spPr>
          <a:xfrm>
            <a:off x="7670880" y="5205600"/>
            <a:ext cx="11628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182" name="Line 41"/>
          <p:cNvSpPr/>
          <p:nvPr/>
        </p:nvSpPr>
        <p:spPr>
          <a:xfrm>
            <a:off x="7554600" y="5205600"/>
            <a:ext cx="11628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183" name="Line 42"/>
          <p:cNvSpPr/>
          <p:nvPr/>
        </p:nvSpPr>
        <p:spPr>
          <a:xfrm>
            <a:off x="7437600" y="5205600"/>
            <a:ext cx="11664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184" name="Line 43"/>
          <p:cNvSpPr/>
          <p:nvPr/>
        </p:nvSpPr>
        <p:spPr>
          <a:xfrm>
            <a:off x="7320960" y="5205600"/>
            <a:ext cx="11628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185" name="Line 44"/>
          <p:cNvSpPr/>
          <p:nvPr/>
        </p:nvSpPr>
        <p:spPr>
          <a:xfrm flipH="1">
            <a:off x="7248240" y="5309280"/>
            <a:ext cx="112212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186" name="Line 45"/>
          <p:cNvSpPr/>
          <p:nvPr/>
        </p:nvSpPr>
        <p:spPr>
          <a:xfrm flipH="1">
            <a:off x="7263000" y="5447520"/>
            <a:ext cx="11217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187" name="Line 46"/>
          <p:cNvSpPr/>
          <p:nvPr/>
        </p:nvSpPr>
        <p:spPr>
          <a:xfrm flipH="1">
            <a:off x="7277760" y="5585400"/>
            <a:ext cx="11217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188" name="Line 47"/>
          <p:cNvSpPr/>
          <p:nvPr/>
        </p:nvSpPr>
        <p:spPr>
          <a:xfrm>
            <a:off x="7292520" y="5724000"/>
            <a:ext cx="11217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189" name="Line 48"/>
          <p:cNvSpPr/>
          <p:nvPr/>
        </p:nvSpPr>
        <p:spPr>
          <a:xfrm flipH="1">
            <a:off x="7307280" y="5862240"/>
            <a:ext cx="11217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190" name="Line 49"/>
          <p:cNvSpPr/>
          <p:nvPr/>
        </p:nvSpPr>
        <p:spPr>
          <a:xfrm flipH="1">
            <a:off x="7321680" y="6000120"/>
            <a:ext cx="112212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191" name="Line 50"/>
          <p:cNvSpPr/>
          <p:nvPr/>
        </p:nvSpPr>
        <p:spPr>
          <a:xfrm flipH="1">
            <a:off x="7336440" y="6138720"/>
            <a:ext cx="112212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192" name="Line 51"/>
          <p:cNvSpPr/>
          <p:nvPr/>
        </p:nvSpPr>
        <p:spPr>
          <a:xfrm>
            <a:off x="8254800" y="5205600"/>
            <a:ext cx="11628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193" name="Line 52"/>
          <p:cNvSpPr/>
          <p:nvPr/>
        </p:nvSpPr>
        <p:spPr>
          <a:xfrm>
            <a:off x="8137800" y="5205600"/>
            <a:ext cx="11664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194" name="Line 53"/>
          <p:cNvSpPr/>
          <p:nvPr/>
        </p:nvSpPr>
        <p:spPr>
          <a:xfrm>
            <a:off x="8021160" y="5205600"/>
            <a:ext cx="11628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195" name="Line 54"/>
          <p:cNvSpPr/>
          <p:nvPr/>
        </p:nvSpPr>
        <p:spPr>
          <a:xfrm>
            <a:off x="7904520" y="5205600"/>
            <a:ext cx="11628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196" name="Line 55"/>
          <p:cNvSpPr/>
          <p:nvPr/>
        </p:nvSpPr>
        <p:spPr>
          <a:xfrm>
            <a:off x="7787520" y="5205600"/>
            <a:ext cx="11664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197" name="Line 56"/>
          <p:cNvSpPr/>
          <p:nvPr/>
        </p:nvSpPr>
        <p:spPr>
          <a:xfrm>
            <a:off x="7670880" y="5205600"/>
            <a:ext cx="11628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198" name="Line 57"/>
          <p:cNvSpPr/>
          <p:nvPr/>
        </p:nvSpPr>
        <p:spPr>
          <a:xfrm>
            <a:off x="7554600" y="5205600"/>
            <a:ext cx="11628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199" name="Line 58"/>
          <p:cNvSpPr/>
          <p:nvPr/>
        </p:nvSpPr>
        <p:spPr>
          <a:xfrm>
            <a:off x="7437600" y="5205600"/>
            <a:ext cx="11664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200" name="Line 59"/>
          <p:cNvSpPr/>
          <p:nvPr/>
        </p:nvSpPr>
        <p:spPr>
          <a:xfrm>
            <a:off x="7320960" y="5205600"/>
            <a:ext cx="11628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pic>
        <p:nvPicPr>
          <p:cNvPr id="1201" name="" descr=""/>
          <p:cNvPicPr/>
          <p:nvPr/>
        </p:nvPicPr>
        <p:blipFill>
          <a:blip r:embed="rId5"/>
          <a:stretch>
            <a:fillRect/>
          </a:stretch>
        </p:blipFill>
        <p:spPr>
          <a:xfrm>
            <a:off x="7441560" y="5180040"/>
            <a:ext cx="579240" cy="497520"/>
          </a:xfrm>
          <a:prstGeom prst="rect">
            <a:avLst/>
          </a:prstGeom>
          <a:ln>
            <a:noFill/>
          </a:ln>
        </p:spPr>
      </p:pic>
      <p:pic>
        <p:nvPicPr>
          <p:cNvPr id="1202" name="" descr=""/>
          <p:cNvPicPr/>
          <p:nvPr/>
        </p:nvPicPr>
        <p:blipFill>
          <a:blip r:embed="rId6"/>
          <a:stretch>
            <a:fillRect/>
          </a:stretch>
        </p:blipFill>
        <p:spPr>
          <a:xfrm>
            <a:off x="7820280" y="5585400"/>
            <a:ext cx="579240" cy="497520"/>
          </a:xfrm>
          <a:prstGeom prst="rect">
            <a:avLst/>
          </a:prstGeom>
          <a:ln>
            <a:noFill/>
          </a:ln>
        </p:spPr>
      </p:pic>
      <p:sp>
        <p:nvSpPr>
          <p:cNvPr id="1203" name="Line 60"/>
          <p:cNvSpPr/>
          <p:nvPr/>
        </p:nvSpPr>
        <p:spPr>
          <a:xfrm>
            <a:off x="6623640" y="4375440"/>
            <a:ext cx="1118160" cy="472680"/>
          </a:xfrm>
          <a:prstGeom prst="line">
            <a:avLst/>
          </a:prstGeom>
          <a:ln>
            <a:solidFill>
              <a:srgbClr val="000000"/>
            </a:solidFill>
            <a:headEnd len="med" type="triangle" w="med"/>
            <a:tailEnd len="med" type="triangle" w="med"/>
          </a:ln>
        </p:spPr>
      </p:sp>
      <p:sp>
        <p:nvSpPr>
          <p:cNvPr id="1204" name="TextShape 61"/>
          <p:cNvSpPr txBox="1"/>
          <p:nvPr/>
        </p:nvSpPr>
        <p:spPr>
          <a:xfrm>
            <a:off x="7473600" y="4848120"/>
            <a:ext cx="651600" cy="346320"/>
          </a:xfrm>
          <a:prstGeom prst="rect">
            <a:avLst/>
          </a:prstGeom>
        </p:spPr>
        <p:txBody>
          <a:bodyPr lIns="90000" rIns="90000" tIns="45000" bIns="45000"/>
          <a:p>
            <a:r>
              <a:rPr b="1" lang="en-US">
                <a:latin typeface="Arial"/>
              </a:rPr>
              <a:t>Grid</a:t>
            </a:r>
            <a:endParaRPr/>
          </a:p>
        </p:txBody>
      </p:sp>
      <p:sp>
        <p:nvSpPr>
          <p:cNvPr id="1205" name="TextShape 62"/>
          <p:cNvSpPr txBox="1"/>
          <p:nvPr/>
        </p:nvSpPr>
        <p:spPr>
          <a:xfrm>
            <a:off x="7473600" y="4848120"/>
            <a:ext cx="651600" cy="346320"/>
          </a:xfrm>
          <a:prstGeom prst="rect">
            <a:avLst/>
          </a:prstGeom>
        </p:spPr>
        <p:txBody>
          <a:bodyPr lIns="90000" rIns="90000" tIns="45000" bIns="45000"/>
          <a:p>
            <a:r>
              <a:rPr b="1" lang="en-US">
                <a:latin typeface="Arial"/>
              </a:rPr>
              <a:t>Grid</a:t>
            </a:r>
            <a:endParaRPr/>
          </a:p>
        </p:txBody>
      </p:sp>
      <p:sp>
        <p:nvSpPr>
          <p:cNvPr id="1206" name="Line 63"/>
          <p:cNvSpPr/>
          <p:nvPr/>
        </p:nvSpPr>
        <p:spPr>
          <a:xfrm>
            <a:off x="5674680" y="5205600"/>
            <a:ext cx="11628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207" name="Line 64"/>
          <p:cNvSpPr/>
          <p:nvPr/>
        </p:nvSpPr>
        <p:spPr>
          <a:xfrm>
            <a:off x="5557680" y="5205600"/>
            <a:ext cx="11664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208" name="Line 65"/>
          <p:cNvSpPr/>
          <p:nvPr/>
        </p:nvSpPr>
        <p:spPr>
          <a:xfrm>
            <a:off x="5441400" y="5205600"/>
            <a:ext cx="11628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209" name="Line 66"/>
          <p:cNvSpPr/>
          <p:nvPr/>
        </p:nvSpPr>
        <p:spPr>
          <a:xfrm>
            <a:off x="5324760" y="5205600"/>
            <a:ext cx="11628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210" name="Line 67"/>
          <p:cNvSpPr/>
          <p:nvPr/>
        </p:nvSpPr>
        <p:spPr>
          <a:xfrm>
            <a:off x="5207760" y="5205600"/>
            <a:ext cx="11664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211" name="Line 68"/>
          <p:cNvSpPr/>
          <p:nvPr/>
        </p:nvSpPr>
        <p:spPr>
          <a:xfrm>
            <a:off x="5091120" y="5205600"/>
            <a:ext cx="11628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212" name="Line 69"/>
          <p:cNvSpPr/>
          <p:nvPr/>
        </p:nvSpPr>
        <p:spPr>
          <a:xfrm>
            <a:off x="4974480" y="5205600"/>
            <a:ext cx="11628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213" name="Line 70"/>
          <p:cNvSpPr/>
          <p:nvPr/>
        </p:nvSpPr>
        <p:spPr>
          <a:xfrm>
            <a:off x="4857480" y="5205600"/>
            <a:ext cx="11664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214" name="Line 71"/>
          <p:cNvSpPr/>
          <p:nvPr/>
        </p:nvSpPr>
        <p:spPr>
          <a:xfrm>
            <a:off x="4741200" y="5205600"/>
            <a:ext cx="11628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215" name="Line 72"/>
          <p:cNvSpPr/>
          <p:nvPr/>
        </p:nvSpPr>
        <p:spPr>
          <a:xfrm flipH="1">
            <a:off x="4668480" y="5309280"/>
            <a:ext cx="112212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216" name="Line 73"/>
          <p:cNvSpPr/>
          <p:nvPr/>
        </p:nvSpPr>
        <p:spPr>
          <a:xfrm flipH="1">
            <a:off x="4683240" y="5447520"/>
            <a:ext cx="11217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217" name="Line 74"/>
          <p:cNvSpPr/>
          <p:nvPr/>
        </p:nvSpPr>
        <p:spPr>
          <a:xfrm flipH="1">
            <a:off x="4698000" y="5585400"/>
            <a:ext cx="11217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218" name="Line 75"/>
          <p:cNvSpPr/>
          <p:nvPr/>
        </p:nvSpPr>
        <p:spPr>
          <a:xfrm>
            <a:off x="4712760" y="5724000"/>
            <a:ext cx="11217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219" name="Line 76"/>
          <p:cNvSpPr/>
          <p:nvPr/>
        </p:nvSpPr>
        <p:spPr>
          <a:xfrm flipH="1">
            <a:off x="4727520" y="5862240"/>
            <a:ext cx="11217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220" name="Line 77"/>
          <p:cNvSpPr/>
          <p:nvPr/>
        </p:nvSpPr>
        <p:spPr>
          <a:xfrm flipH="1">
            <a:off x="4741920" y="6000120"/>
            <a:ext cx="112212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221" name="Line 78"/>
          <p:cNvSpPr/>
          <p:nvPr/>
        </p:nvSpPr>
        <p:spPr>
          <a:xfrm flipH="1">
            <a:off x="4756680" y="6138720"/>
            <a:ext cx="112212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222" name="Line 79"/>
          <p:cNvSpPr/>
          <p:nvPr/>
        </p:nvSpPr>
        <p:spPr>
          <a:xfrm>
            <a:off x="5674680" y="5205600"/>
            <a:ext cx="11628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223" name="Line 80"/>
          <p:cNvSpPr/>
          <p:nvPr/>
        </p:nvSpPr>
        <p:spPr>
          <a:xfrm>
            <a:off x="5557680" y="5205600"/>
            <a:ext cx="11664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224" name="Line 81"/>
          <p:cNvSpPr/>
          <p:nvPr/>
        </p:nvSpPr>
        <p:spPr>
          <a:xfrm>
            <a:off x="5441400" y="5205600"/>
            <a:ext cx="11628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225" name="Line 82"/>
          <p:cNvSpPr/>
          <p:nvPr/>
        </p:nvSpPr>
        <p:spPr>
          <a:xfrm>
            <a:off x="5324760" y="5205600"/>
            <a:ext cx="11628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226" name="Line 83"/>
          <p:cNvSpPr/>
          <p:nvPr/>
        </p:nvSpPr>
        <p:spPr>
          <a:xfrm>
            <a:off x="5207760" y="5205600"/>
            <a:ext cx="11664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227" name="Line 84"/>
          <p:cNvSpPr/>
          <p:nvPr/>
        </p:nvSpPr>
        <p:spPr>
          <a:xfrm>
            <a:off x="5091120" y="5205600"/>
            <a:ext cx="11628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228" name="Line 85"/>
          <p:cNvSpPr/>
          <p:nvPr/>
        </p:nvSpPr>
        <p:spPr>
          <a:xfrm>
            <a:off x="4974480" y="5205600"/>
            <a:ext cx="11628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229" name="Line 86"/>
          <p:cNvSpPr/>
          <p:nvPr/>
        </p:nvSpPr>
        <p:spPr>
          <a:xfrm>
            <a:off x="4857480" y="5205600"/>
            <a:ext cx="11664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230" name="Line 87"/>
          <p:cNvSpPr/>
          <p:nvPr/>
        </p:nvSpPr>
        <p:spPr>
          <a:xfrm>
            <a:off x="4741200" y="5205600"/>
            <a:ext cx="11628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pic>
        <p:nvPicPr>
          <p:cNvPr id="1231" name="" descr=""/>
          <p:cNvPicPr/>
          <p:nvPr/>
        </p:nvPicPr>
        <p:blipFill>
          <a:blip r:embed="rId7"/>
          <a:stretch>
            <a:fillRect/>
          </a:stretch>
        </p:blipFill>
        <p:spPr>
          <a:xfrm>
            <a:off x="4861800" y="5180040"/>
            <a:ext cx="579240" cy="497520"/>
          </a:xfrm>
          <a:prstGeom prst="rect">
            <a:avLst/>
          </a:prstGeom>
          <a:ln>
            <a:noFill/>
          </a:ln>
        </p:spPr>
      </p:pic>
      <p:pic>
        <p:nvPicPr>
          <p:cNvPr id="1232" name="" descr=""/>
          <p:cNvPicPr/>
          <p:nvPr/>
        </p:nvPicPr>
        <p:blipFill>
          <a:blip r:embed="rId8"/>
          <a:stretch>
            <a:fillRect/>
          </a:stretch>
        </p:blipFill>
        <p:spPr>
          <a:xfrm>
            <a:off x="5240160" y="5585400"/>
            <a:ext cx="579240" cy="497520"/>
          </a:xfrm>
          <a:prstGeom prst="rect">
            <a:avLst/>
          </a:prstGeom>
          <a:ln>
            <a:noFill/>
          </a:ln>
        </p:spPr>
      </p:pic>
      <p:sp>
        <p:nvSpPr>
          <p:cNvPr id="1233" name="Line 88"/>
          <p:cNvSpPr/>
          <p:nvPr/>
        </p:nvSpPr>
        <p:spPr>
          <a:xfrm flipH="1">
            <a:off x="5157360" y="4363920"/>
            <a:ext cx="1129680" cy="484200"/>
          </a:xfrm>
          <a:prstGeom prst="line">
            <a:avLst/>
          </a:prstGeom>
          <a:ln>
            <a:solidFill>
              <a:srgbClr val="000000"/>
            </a:solidFill>
            <a:headEnd len="med" type="triangle" w="med"/>
            <a:tailEnd len="med" type="triangle" w="med"/>
          </a:ln>
        </p:spPr>
      </p:sp>
      <p:sp>
        <p:nvSpPr>
          <p:cNvPr id="1234" name="TextShape 89"/>
          <p:cNvSpPr txBox="1"/>
          <p:nvPr/>
        </p:nvSpPr>
        <p:spPr>
          <a:xfrm>
            <a:off x="4893840" y="4848120"/>
            <a:ext cx="651600" cy="346320"/>
          </a:xfrm>
          <a:prstGeom prst="rect">
            <a:avLst/>
          </a:prstGeom>
        </p:spPr>
        <p:txBody>
          <a:bodyPr lIns="90000" rIns="90000" tIns="45000" bIns="45000"/>
          <a:p>
            <a:r>
              <a:rPr b="1" lang="en-US">
                <a:latin typeface="Arial"/>
              </a:rPr>
              <a:t>Grid</a:t>
            </a:r>
            <a:endParaRPr/>
          </a:p>
        </p:txBody>
      </p:sp>
      <p:sp>
        <p:nvSpPr>
          <p:cNvPr id="1235" name="TextShape 90"/>
          <p:cNvSpPr txBox="1"/>
          <p:nvPr/>
        </p:nvSpPr>
        <p:spPr>
          <a:xfrm>
            <a:off x="4893840" y="4848120"/>
            <a:ext cx="651600" cy="346320"/>
          </a:xfrm>
          <a:prstGeom prst="rect">
            <a:avLst/>
          </a:prstGeom>
        </p:spPr>
        <p:txBody>
          <a:bodyPr lIns="90000" rIns="90000" tIns="45000" bIns="45000"/>
          <a:p>
            <a:r>
              <a:rPr b="1" lang="en-US">
                <a:latin typeface="Arial"/>
              </a:rPr>
              <a:t>Grid</a:t>
            </a:r>
            <a:endParaRPr/>
          </a:p>
        </p:txBody>
      </p:sp>
      <p:sp>
        <p:nvSpPr>
          <p:cNvPr id="1236" name="CustomShape 91"/>
          <p:cNvSpPr/>
          <p:nvPr/>
        </p:nvSpPr>
        <p:spPr>
          <a:xfrm>
            <a:off x="6420240" y="1546920"/>
            <a:ext cx="625320" cy="601920"/>
          </a:xfrm>
          <a:prstGeom prst="wedgeRectCallout">
            <a:avLst>
              <a:gd name="adj1" fmla="val 23725"/>
              <a:gd name="adj2" fmla="val 16203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pic>
        <p:nvPicPr>
          <p:cNvPr id="1237" name="" descr=""/>
          <p:cNvPicPr/>
          <p:nvPr/>
        </p:nvPicPr>
        <p:blipFill>
          <a:blip r:embed="rId9"/>
          <a:stretch>
            <a:fillRect/>
          </a:stretch>
        </p:blipFill>
        <p:spPr>
          <a:xfrm>
            <a:off x="6468120" y="1613520"/>
            <a:ext cx="469440" cy="475560"/>
          </a:xfrm>
          <a:prstGeom prst="rect">
            <a:avLst/>
          </a:prstGeom>
          <a:ln>
            <a:noFill/>
          </a:ln>
        </p:spPr>
      </p:pic>
      <p:sp>
        <p:nvSpPr>
          <p:cNvPr id="1238" name="Line 92"/>
          <p:cNvSpPr/>
          <p:nvPr/>
        </p:nvSpPr>
        <p:spPr>
          <a:xfrm flipV="1">
            <a:off x="6467400" y="3022560"/>
            <a:ext cx="0" cy="2391840"/>
          </a:xfrm>
          <a:prstGeom prst="line">
            <a:avLst/>
          </a:prstGeom>
          <a:ln w="73080">
            <a:solidFill>
              <a:srgbClr val="ffff00"/>
            </a:solidFill>
            <a:round/>
          </a:ln>
        </p:spPr>
      </p:sp>
      <p:sp>
        <p:nvSpPr>
          <p:cNvPr id="1239" name="Line 93"/>
          <p:cNvSpPr/>
          <p:nvPr/>
        </p:nvSpPr>
        <p:spPr>
          <a:xfrm flipV="1">
            <a:off x="6467400" y="3088800"/>
            <a:ext cx="0" cy="457200"/>
          </a:xfrm>
          <a:prstGeom prst="line">
            <a:avLst/>
          </a:prstGeom>
          <a:ln>
            <a:solidFill>
              <a:srgbClr val="000000"/>
            </a:solidFill>
            <a:headEnd len="med" type="triangle" w="med"/>
            <a:tailEnd len="med" type="triangle" w="med"/>
          </a:ln>
        </p:spPr>
      </p:sp>
      <p:sp>
        <p:nvSpPr>
          <p:cNvPr id="1240" name="Line 94"/>
          <p:cNvSpPr/>
          <p:nvPr/>
        </p:nvSpPr>
        <p:spPr>
          <a:xfrm>
            <a:off x="6462000" y="4332600"/>
            <a:ext cx="720" cy="482400"/>
          </a:xfrm>
          <a:prstGeom prst="line">
            <a:avLst/>
          </a:prstGeom>
          <a:ln>
            <a:solidFill>
              <a:srgbClr val="000000"/>
            </a:solidFill>
            <a:headEnd len="med" type="triangle" w="med"/>
            <a:tailEnd len="med" type="triangle" w="med"/>
          </a:ln>
        </p:spPr>
      </p:sp>
      <p:sp>
        <p:nvSpPr>
          <p:cNvPr id="1241" name="TextShape 95"/>
          <p:cNvSpPr txBox="1"/>
          <p:nvPr/>
        </p:nvSpPr>
        <p:spPr>
          <a:xfrm>
            <a:off x="6167520" y="4848120"/>
            <a:ext cx="651600" cy="346320"/>
          </a:xfrm>
          <a:prstGeom prst="rect">
            <a:avLst/>
          </a:prstGeom>
        </p:spPr>
        <p:txBody>
          <a:bodyPr lIns="90000" rIns="90000" tIns="45000" bIns="45000"/>
          <a:p>
            <a:r>
              <a:rPr b="1" lang="en-US">
                <a:latin typeface="Arial"/>
              </a:rPr>
              <a:t>Grid</a:t>
            </a:r>
            <a:endParaRPr/>
          </a:p>
        </p:txBody>
      </p:sp>
      <p:sp>
        <p:nvSpPr>
          <p:cNvPr id="1242" name="CustomShape 96"/>
          <p:cNvSpPr/>
          <p:nvPr/>
        </p:nvSpPr>
        <p:spPr>
          <a:xfrm>
            <a:off x="5994720" y="3765960"/>
            <a:ext cx="952560" cy="49752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txBody>
          <a:bodyPr wrap="none" lIns="90000" rIns="90000" tIns="45000" bIns="45000" anchor="ctr"/>
          <a:p>
            <a:pPr algn="ctr"/>
            <a:r>
              <a:rPr lang="en-US">
                <a:latin typeface="Arial"/>
              </a:rPr>
              <a:t>Submit</a:t>
            </a:r>
            <a:endParaRPr/>
          </a:p>
          <a:p>
            <a:pPr algn="ctr"/>
            <a:r>
              <a:rPr lang="en-US">
                <a:latin typeface="Arial"/>
              </a:rPr>
              <a:t>Proxy</a:t>
            </a:r>
            <a:endParaRPr/>
          </a:p>
        </p:txBody>
      </p:sp>
    </p:spTree>
  </p:cSld>
  <p:timing>
    <p:tnLst>
      <p:par>
        <p:cTn id="60" dur="indefinite" restart="never" nodeType="tmRoot">
          <p:childTnLst>
            <p:seq>
              <p:cTn id="61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3" name="Line 1"/>
          <p:cNvSpPr/>
          <p:nvPr/>
        </p:nvSpPr>
        <p:spPr>
          <a:xfrm>
            <a:off x="7659360" y="5738040"/>
            <a:ext cx="128160" cy="1143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244" name="Line 2"/>
          <p:cNvSpPr/>
          <p:nvPr/>
        </p:nvSpPr>
        <p:spPr>
          <a:xfrm>
            <a:off x="7530480" y="5738040"/>
            <a:ext cx="128520" cy="1143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245" name="Line 3"/>
          <p:cNvSpPr/>
          <p:nvPr/>
        </p:nvSpPr>
        <p:spPr>
          <a:xfrm>
            <a:off x="7401600" y="5738040"/>
            <a:ext cx="128160" cy="1143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246" name="Line 4"/>
          <p:cNvSpPr/>
          <p:nvPr/>
        </p:nvSpPr>
        <p:spPr>
          <a:xfrm>
            <a:off x="7273440" y="5738040"/>
            <a:ext cx="128160" cy="1143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247" name="Line 5"/>
          <p:cNvSpPr/>
          <p:nvPr/>
        </p:nvSpPr>
        <p:spPr>
          <a:xfrm>
            <a:off x="7144560" y="5738040"/>
            <a:ext cx="128520" cy="1143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248" name="Line 6"/>
          <p:cNvSpPr/>
          <p:nvPr/>
        </p:nvSpPr>
        <p:spPr>
          <a:xfrm>
            <a:off x="7016040" y="5738040"/>
            <a:ext cx="128160" cy="1143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249" name="Line 7"/>
          <p:cNvSpPr/>
          <p:nvPr/>
        </p:nvSpPr>
        <p:spPr>
          <a:xfrm>
            <a:off x="6887520" y="5738040"/>
            <a:ext cx="128160" cy="1143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250" name="Line 8"/>
          <p:cNvSpPr/>
          <p:nvPr/>
        </p:nvSpPr>
        <p:spPr>
          <a:xfrm>
            <a:off x="6758640" y="5738040"/>
            <a:ext cx="128520" cy="1143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251" name="Line 9"/>
          <p:cNvSpPr/>
          <p:nvPr/>
        </p:nvSpPr>
        <p:spPr>
          <a:xfrm>
            <a:off x="6629760" y="5738040"/>
            <a:ext cx="128160" cy="1143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252" name="Line 10"/>
          <p:cNvSpPr/>
          <p:nvPr/>
        </p:nvSpPr>
        <p:spPr>
          <a:xfrm flipH="1">
            <a:off x="6550200" y="5852520"/>
            <a:ext cx="12369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253" name="Line 11"/>
          <p:cNvSpPr/>
          <p:nvPr/>
        </p:nvSpPr>
        <p:spPr>
          <a:xfrm flipH="1">
            <a:off x="6566400" y="6005160"/>
            <a:ext cx="123660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254" name="Line 12"/>
          <p:cNvSpPr/>
          <p:nvPr/>
        </p:nvSpPr>
        <p:spPr>
          <a:xfrm flipH="1">
            <a:off x="6582600" y="6157080"/>
            <a:ext cx="123660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255" name="Line 13"/>
          <p:cNvSpPr/>
          <p:nvPr/>
        </p:nvSpPr>
        <p:spPr>
          <a:xfrm>
            <a:off x="6599160" y="6309720"/>
            <a:ext cx="123660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256" name="Line 14"/>
          <p:cNvSpPr/>
          <p:nvPr/>
        </p:nvSpPr>
        <p:spPr>
          <a:xfrm flipH="1">
            <a:off x="6615360" y="6462360"/>
            <a:ext cx="123660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257" name="Line 15"/>
          <p:cNvSpPr/>
          <p:nvPr/>
        </p:nvSpPr>
        <p:spPr>
          <a:xfrm flipH="1">
            <a:off x="6631200" y="6614280"/>
            <a:ext cx="12369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258" name="Line 16"/>
          <p:cNvSpPr/>
          <p:nvPr/>
        </p:nvSpPr>
        <p:spPr>
          <a:xfrm flipH="1">
            <a:off x="6647400" y="6766920"/>
            <a:ext cx="12369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259" name="Line 17"/>
          <p:cNvSpPr/>
          <p:nvPr/>
        </p:nvSpPr>
        <p:spPr>
          <a:xfrm>
            <a:off x="7659360" y="5738040"/>
            <a:ext cx="128160" cy="1143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260" name="Line 18"/>
          <p:cNvSpPr/>
          <p:nvPr/>
        </p:nvSpPr>
        <p:spPr>
          <a:xfrm>
            <a:off x="7530480" y="5738040"/>
            <a:ext cx="128520" cy="1143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261" name="Line 19"/>
          <p:cNvSpPr/>
          <p:nvPr/>
        </p:nvSpPr>
        <p:spPr>
          <a:xfrm>
            <a:off x="7401600" y="5738040"/>
            <a:ext cx="128160" cy="1143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262" name="Line 20"/>
          <p:cNvSpPr/>
          <p:nvPr/>
        </p:nvSpPr>
        <p:spPr>
          <a:xfrm>
            <a:off x="7273440" y="5738040"/>
            <a:ext cx="128160" cy="1143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263" name="Line 21"/>
          <p:cNvSpPr/>
          <p:nvPr/>
        </p:nvSpPr>
        <p:spPr>
          <a:xfrm>
            <a:off x="7144560" y="5738040"/>
            <a:ext cx="128520" cy="1143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264" name="Line 22"/>
          <p:cNvSpPr/>
          <p:nvPr/>
        </p:nvSpPr>
        <p:spPr>
          <a:xfrm>
            <a:off x="7016040" y="5738040"/>
            <a:ext cx="128160" cy="1143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265" name="Line 23"/>
          <p:cNvSpPr/>
          <p:nvPr/>
        </p:nvSpPr>
        <p:spPr>
          <a:xfrm>
            <a:off x="6887520" y="5738040"/>
            <a:ext cx="128160" cy="1143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266" name="Line 24"/>
          <p:cNvSpPr/>
          <p:nvPr/>
        </p:nvSpPr>
        <p:spPr>
          <a:xfrm>
            <a:off x="6758640" y="5738040"/>
            <a:ext cx="128520" cy="1143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267" name="Line 25"/>
          <p:cNvSpPr/>
          <p:nvPr/>
        </p:nvSpPr>
        <p:spPr>
          <a:xfrm>
            <a:off x="6629760" y="5738040"/>
            <a:ext cx="128160" cy="1143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pic>
        <p:nvPicPr>
          <p:cNvPr id="1268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6763320" y="5709960"/>
            <a:ext cx="638640" cy="548280"/>
          </a:xfrm>
          <a:prstGeom prst="rect">
            <a:avLst/>
          </a:prstGeom>
          <a:ln>
            <a:noFill/>
          </a:ln>
        </p:spPr>
      </p:pic>
      <p:pic>
        <p:nvPicPr>
          <p:cNvPr id="1269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7180560" y="6157080"/>
            <a:ext cx="638640" cy="548280"/>
          </a:xfrm>
          <a:prstGeom prst="rect">
            <a:avLst/>
          </a:prstGeom>
          <a:ln>
            <a:noFill/>
          </a:ln>
        </p:spPr>
      </p:pic>
      <p:sp>
        <p:nvSpPr>
          <p:cNvPr id="1270" name="TextShape 26"/>
          <p:cNvSpPr txBox="1"/>
          <p:nvPr/>
        </p:nvSpPr>
        <p:spPr>
          <a:xfrm>
            <a:off x="789480" y="1188360"/>
            <a:ext cx="3465360" cy="402120"/>
          </a:xfrm>
          <a:prstGeom prst="rect">
            <a:avLst/>
          </a:prstGeom>
        </p:spPr>
        <p:txBody>
          <a:bodyPr lIns="90000" rIns="90000" tIns="45000" bIns="45000"/>
          <a:p>
            <a:r>
              <a:rPr b="1" lang="en-US">
                <a:latin typeface="Arial"/>
              </a:rPr>
              <a:t>User's Workspace Terminal</a:t>
            </a:r>
            <a:endParaRPr/>
          </a:p>
        </p:txBody>
      </p:sp>
      <p:sp>
        <p:nvSpPr>
          <p:cNvPr id="1271" name="TextShape 27"/>
          <p:cNvSpPr txBox="1"/>
          <p:nvPr/>
        </p:nvSpPr>
        <p:spPr>
          <a:xfrm>
            <a:off x="6798600" y="5344200"/>
            <a:ext cx="718200" cy="402120"/>
          </a:xfrm>
          <a:prstGeom prst="rect">
            <a:avLst/>
          </a:prstGeom>
        </p:spPr>
        <p:txBody>
          <a:bodyPr lIns="90000" rIns="90000" tIns="45000" bIns="45000"/>
          <a:p>
            <a:r>
              <a:rPr b="1" lang="en-US">
                <a:latin typeface="Arial"/>
              </a:rPr>
              <a:t>Grid</a:t>
            </a:r>
            <a:endParaRPr/>
          </a:p>
        </p:txBody>
      </p:sp>
      <p:sp>
        <p:nvSpPr>
          <p:cNvPr id="1272" name="TextShape 28"/>
          <p:cNvSpPr txBox="1"/>
          <p:nvPr/>
        </p:nvSpPr>
        <p:spPr>
          <a:xfrm>
            <a:off x="5680800" y="1191240"/>
            <a:ext cx="2968200" cy="402120"/>
          </a:xfrm>
          <a:prstGeom prst="rect">
            <a:avLst/>
          </a:prstGeom>
        </p:spPr>
        <p:txBody>
          <a:bodyPr lIns="90000" rIns="90000" tIns="45000" bIns="45000"/>
          <a:p>
            <a:r>
              <a:rPr b="1" lang="en-US">
                <a:latin typeface="Arial"/>
              </a:rPr>
              <a:t>HUBzero Infrastructure</a:t>
            </a:r>
            <a:endParaRPr/>
          </a:p>
        </p:txBody>
      </p:sp>
      <p:sp>
        <p:nvSpPr>
          <p:cNvPr id="1273" name="TextShape 29"/>
          <p:cNvSpPr txBox="1"/>
          <p:nvPr/>
        </p:nvSpPr>
        <p:spPr>
          <a:xfrm>
            <a:off x="504000" y="285120"/>
            <a:ext cx="7725600" cy="690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3200">
                <a:latin typeface="Arial"/>
              </a:rPr>
              <a:t>Let Submit create a workflow ...</a:t>
            </a:r>
            <a:endParaRPr/>
          </a:p>
        </p:txBody>
      </p:sp>
      <p:pic>
        <p:nvPicPr>
          <p:cNvPr id="1274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7768440" y="1537560"/>
            <a:ext cx="1415520" cy="1490400"/>
          </a:xfrm>
          <a:prstGeom prst="rect">
            <a:avLst/>
          </a:prstGeom>
          <a:ln>
            <a:noFill/>
          </a:ln>
        </p:spPr>
      </p:pic>
      <p:pic>
        <p:nvPicPr>
          <p:cNvPr id="1275" name="" descr=""/>
          <p:cNvPicPr/>
          <p:nvPr/>
        </p:nvPicPr>
        <p:blipFill>
          <a:blip r:embed="rId4"/>
          <a:stretch>
            <a:fillRect/>
          </a:stretch>
        </p:blipFill>
        <p:spPr>
          <a:xfrm>
            <a:off x="5369040" y="1537560"/>
            <a:ext cx="2250360" cy="1709640"/>
          </a:xfrm>
          <a:prstGeom prst="rect">
            <a:avLst/>
          </a:prstGeom>
          <a:ln>
            <a:noFill/>
          </a:ln>
        </p:spPr>
      </p:pic>
      <p:sp>
        <p:nvSpPr>
          <p:cNvPr id="1276" name="TextShape 30"/>
          <p:cNvSpPr txBox="1"/>
          <p:nvPr/>
        </p:nvSpPr>
        <p:spPr>
          <a:xfrm>
            <a:off x="7778880" y="3103920"/>
            <a:ext cx="1589040" cy="1006920"/>
          </a:xfrm>
          <a:prstGeom prst="rect">
            <a:avLst/>
          </a:prstGeom>
        </p:spPr>
        <p:txBody>
          <a:bodyPr lIns="90000" rIns="90000" tIns="45000" bIns="45000"/>
          <a:p>
            <a:pPr algn="ctr"/>
            <a:r>
              <a:rPr b="1" lang="en-US">
                <a:latin typeface="Arial"/>
              </a:rPr>
              <a:t>Tool Session</a:t>
            </a:r>
            <a:endParaRPr/>
          </a:p>
          <a:p>
            <a:pPr algn="ctr"/>
            <a:r>
              <a:rPr b="1" lang="en-US">
                <a:latin typeface="Arial"/>
              </a:rPr>
              <a:t>Containers</a:t>
            </a:r>
            <a:endParaRPr/>
          </a:p>
        </p:txBody>
      </p:sp>
      <p:sp>
        <p:nvSpPr>
          <p:cNvPr id="1277" name="Line 31"/>
          <p:cNvSpPr/>
          <p:nvPr/>
        </p:nvSpPr>
        <p:spPr>
          <a:xfrm>
            <a:off x="6504840" y="2068560"/>
            <a:ext cx="664560" cy="0"/>
          </a:xfrm>
          <a:prstGeom prst="line">
            <a:avLst/>
          </a:prstGeom>
          <a:ln w="73080">
            <a:solidFill>
              <a:srgbClr val="ffff00"/>
            </a:solidFill>
            <a:round/>
          </a:ln>
        </p:spPr>
      </p:sp>
      <p:sp>
        <p:nvSpPr>
          <p:cNvPr id="1278" name="Line 32"/>
          <p:cNvSpPr/>
          <p:nvPr/>
        </p:nvSpPr>
        <p:spPr>
          <a:xfrm flipV="1">
            <a:off x="7129440" y="2068560"/>
            <a:ext cx="0" cy="1336320"/>
          </a:xfrm>
          <a:prstGeom prst="line">
            <a:avLst/>
          </a:prstGeom>
          <a:ln w="73080">
            <a:solidFill>
              <a:srgbClr val="ffff00"/>
            </a:solidFill>
            <a:round/>
          </a:ln>
        </p:spPr>
      </p:sp>
      <p:sp>
        <p:nvSpPr>
          <p:cNvPr id="1279" name="Line 33"/>
          <p:cNvSpPr/>
          <p:nvPr/>
        </p:nvSpPr>
        <p:spPr>
          <a:xfrm>
            <a:off x="9099360" y="5738040"/>
            <a:ext cx="128160" cy="1143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280" name="Line 34"/>
          <p:cNvSpPr/>
          <p:nvPr/>
        </p:nvSpPr>
        <p:spPr>
          <a:xfrm>
            <a:off x="8970480" y="5738040"/>
            <a:ext cx="128520" cy="1143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281" name="Line 35"/>
          <p:cNvSpPr/>
          <p:nvPr/>
        </p:nvSpPr>
        <p:spPr>
          <a:xfrm>
            <a:off x="8841960" y="5738040"/>
            <a:ext cx="128160" cy="1143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282" name="Line 36"/>
          <p:cNvSpPr/>
          <p:nvPr/>
        </p:nvSpPr>
        <p:spPr>
          <a:xfrm>
            <a:off x="8713440" y="5738040"/>
            <a:ext cx="128160" cy="1143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283" name="Line 37"/>
          <p:cNvSpPr/>
          <p:nvPr/>
        </p:nvSpPr>
        <p:spPr>
          <a:xfrm>
            <a:off x="8584200" y="5738040"/>
            <a:ext cx="128520" cy="1143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284" name="Line 38"/>
          <p:cNvSpPr/>
          <p:nvPr/>
        </p:nvSpPr>
        <p:spPr>
          <a:xfrm>
            <a:off x="8455680" y="5738040"/>
            <a:ext cx="128160" cy="1143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285" name="Line 39"/>
          <p:cNvSpPr/>
          <p:nvPr/>
        </p:nvSpPr>
        <p:spPr>
          <a:xfrm>
            <a:off x="8327520" y="5738040"/>
            <a:ext cx="128160" cy="1143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286" name="Line 40"/>
          <p:cNvSpPr/>
          <p:nvPr/>
        </p:nvSpPr>
        <p:spPr>
          <a:xfrm>
            <a:off x="8198640" y="5738040"/>
            <a:ext cx="128520" cy="1143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287" name="Line 41"/>
          <p:cNvSpPr/>
          <p:nvPr/>
        </p:nvSpPr>
        <p:spPr>
          <a:xfrm>
            <a:off x="8070120" y="5738040"/>
            <a:ext cx="128160" cy="1143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288" name="Line 42"/>
          <p:cNvSpPr/>
          <p:nvPr/>
        </p:nvSpPr>
        <p:spPr>
          <a:xfrm flipH="1">
            <a:off x="7989840" y="5852520"/>
            <a:ext cx="12369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289" name="Line 43"/>
          <p:cNvSpPr/>
          <p:nvPr/>
        </p:nvSpPr>
        <p:spPr>
          <a:xfrm flipH="1">
            <a:off x="8006040" y="6005160"/>
            <a:ext cx="123660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290" name="Line 44"/>
          <p:cNvSpPr/>
          <p:nvPr/>
        </p:nvSpPr>
        <p:spPr>
          <a:xfrm flipH="1">
            <a:off x="8022240" y="6157080"/>
            <a:ext cx="123660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291" name="Line 45"/>
          <p:cNvSpPr/>
          <p:nvPr/>
        </p:nvSpPr>
        <p:spPr>
          <a:xfrm>
            <a:off x="8038800" y="6309720"/>
            <a:ext cx="123660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292" name="Line 46"/>
          <p:cNvSpPr/>
          <p:nvPr/>
        </p:nvSpPr>
        <p:spPr>
          <a:xfrm flipH="1">
            <a:off x="8055000" y="6462360"/>
            <a:ext cx="123660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293" name="Line 47"/>
          <p:cNvSpPr/>
          <p:nvPr/>
        </p:nvSpPr>
        <p:spPr>
          <a:xfrm flipH="1">
            <a:off x="8070840" y="6614280"/>
            <a:ext cx="12369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294" name="Line 48"/>
          <p:cNvSpPr/>
          <p:nvPr/>
        </p:nvSpPr>
        <p:spPr>
          <a:xfrm flipH="1">
            <a:off x="8087040" y="6766920"/>
            <a:ext cx="12369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295" name="Line 49"/>
          <p:cNvSpPr/>
          <p:nvPr/>
        </p:nvSpPr>
        <p:spPr>
          <a:xfrm>
            <a:off x="9099360" y="5738040"/>
            <a:ext cx="128160" cy="1143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296" name="Line 50"/>
          <p:cNvSpPr/>
          <p:nvPr/>
        </p:nvSpPr>
        <p:spPr>
          <a:xfrm>
            <a:off x="8970480" y="5738040"/>
            <a:ext cx="128520" cy="1143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297" name="Line 51"/>
          <p:cNvSpPr/>
          <p:nvPr/>
        </p:nvSpPr>
        <p:spPr>
          <a:xfrm>
            <a:off x="8841960" y="5738040"/>
            <a:ext cx="128160" cy="1143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298" name="Line 52"/>
          <p:cNvSpPr/>
          <p:nvPr/>
        </p:nvSpPr>
        <p:spPr>
          <a:xfrm>
            <a:off x="8713440" y="5738040"/>
            <a:ext cx="128160" cy="1143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299" name="Line 53"/>
          <p:cNvSpPr/>
          <p:nvPr/>
        </p:nvSpPr>
        <p:spPr>
          <a:xfrm>
            <a:off x="8584200" y="5738040"/>
            <a:ext cx="128520" cy="1143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300" name="Line 54"/>
          <p:cNvSpPr/>
          <p:nvPr/>
        </p:nvSpPr>
        <p:spPr>
          <a:xfrm>
            <a:off x="8455680" y="5738040"/>
            <a:ext cx="128160" cy="1143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301" name="Line 55"/>
          <p:cNvSpPr/>
          <p:nvPr/>
        </p:nvSpPr>
        <p:spPr>
          <a:xfrm>
            <a:off x="8327520" y="5738040"/>
            <a:ext cx="128160" cy="1143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302" name="Line 56"/>
          <p:cNvSpPr/>
          <p:nvPr/>
        </p:nvSpPr>
        <p:spPr>
          <a:xfrm>
            <a:off x="8198640" y="5738040"/>
            <a:ext cx="128520" cy="1143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303" name="Line 57"/>
          <p:cNvSpPr/>
          <p:nvPr/>
        </p:nvSpPr>
        <p:spPr>
          <a:xfrm>
            <a:off x="8070120" y="5738040"/>
            <a:ext cx="128160" cy="1143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pic>
        <p:nvPicPr>
          <p:cNvPr id="1304" name="" descr=""/>
          <p:cNvPicPr/>
          <p:nvPr/>
        </p:nvPicPr>
        <p:blipFill>
          <a:blip r:embed="rId5"/>
          <a:stretch>
            <a:fillRect/>
          </a:stretch>
        </p:blipFill>
        <p:spPr>
          <a:xfrm>
            <a:off x="8202960" y="5709960"/>
            <a:ext cx="638640" cy="548280"/>
          </a:xfrm>
          <a:prstGeom prst="rect">
            <a:avLst/>
          </a:prstGeom>
          <a:ln>
            <a:noFill/>
          </a:ln>
        </p:spPr>
      </p:pic>
      <p:pic>
        <p:nvPicPr>
          <p:cNvPr id="1305" name="" descr=""/>
          <p:cNvPicPr/>
          <p:nvPr/>
        </p:nvPicPr>
        <p:blipFill>
          <a:blip r:embed="rId6"/>
          <a:stretch>
            <a:fillRect/>
          </a:stretch>
        </p:blipFill>
        <p:spPr>
          <a:xfrm>
            <a:off x="8620560" y="6157080"/>
            <a:ext cx="638640" cy="548280"/>
          </a:xfrm>
          <a:prstGeom prst="rect">
            <a:avLst/>
          </a:prstGeom>
          <a:ln>
            <a:noFill/>
          </a:ln>
        </p:spPr>
      </p:pic>
      <p:sp>
        <p:nvSpPr>
          <p:cNvPr id="1306" name="Line 58"/>
          <p:cNvSpPr/>
          <p:nvPr/>
        </p:nvSpPr>
        <p:spPr>
          <a:xfrm>
            <a:off x="7301520" y="4823280"/>
            <a:ext cx="1232640" cy="520920"/>
          </a:xfrm>
          <a:prstGeom prst="line">
            <a:avLst/>
          </a:prstGeom>
          <a:ln>
            <a:solidFill>
              <a:srgbClr val="000000"/>
            </a:solidFill>
            <a:headEnd len="med" type="triangle" w="med"/>
            <a:tailEnd len="med" type="triangle" w="med"/>
          </a:ln>
        </p:spPr>
      </p:sp>
      <p:sp>
        <p:nvSpPr>
          <p:cNvPr id="1307" name="TextShape 59"/>
          <p:cNvSpPr txBox="1"/>
          <p:nvPr/>
        </p:nvSpPr>
        <p:spPr>
          <a:xfrm>
            <a:off x="8238600" y="5344200"/>
            <a:ext cx="718200" cy="402120"/>
          </a:xfrm>
          <a:prstGeom prst="rect">
            <a:avLst/>
          </a:prstGeom>
        </p:spPr>
        <p:txBody>
          <a:bodyPr lIns="90000" rIns="90000" tIns="45000" bIns="45000"/>
          <a:p>
            <a:r>
              <a:rPr b="1" lang="en-US">
                <a:latin typeface="Arial"/>
              </a:rPr>
              <a:t>Grid</a:t>
            </a:r>
            <a:endParaRPr/>
          </a:p>
        </p:txBody>
      </p:sp>
      <p:sp>
        <p:nvSpPr>
          <p:cNvPr id="1308" name="TextShape 60"/>
          <p:cNvSpPr txBox="1"/>
          <p:nvPr/>
        </p:nvSpPr>
        <p:spPr>
          <a:xfrm>
            <a:off x="8238600" y="5344200"/>
            <a:ext cx="718200" cy="402120"/>
          </a:xfrm>
          <a:prstGeom prst="rect">
            <a:avLst/>
          </a:prstGeom>
        </p:spPr>
        <p:txBody>
          <a:bodyPr lIns="90000" rIns="90000" tIns="45000" bIns="45000"/>
          <a:p>
            <a:r>
              <a:rPr b="1" lang="en-US">
                <a:latin typeface="Arial"/>
              </a:rPr>
              <a:t>Grid</a:t>
            </a:r>
            <a:endParaRPr/>
          </a:p>
        </p:txBody>
      </p:sp>
      <p:sp>
        <p:nvSpPr>
          <p:cNvPr id="1309" name="Line 61"/>
          <p:cNvSpPr/>
          <p:nvPr/>
        </p:nvSpPr>
        <p:spPr>
          <a:xfrm>
            <a:off x="6255360" y="5738040"/>
            <a:ext cx="128160" cy="1143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310" name="Line 62"/>
          <p:cNvSpPr/>
          <p:nvPr/>
        </p:nvSpPr>
        <p:spPr>
          <a:xfrm>
            <a:off x="6126120" y="5738040"/>
            <a:ext cx="128520" cy="1143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311" name="Line 63"/>
          <p:cNvSpPr/>
          <p:nvPr/>
        </p:nvSpPr>
        <p:spPr>
          <a:xfrm>
            <a:off x="5997960" y="5738040"/>
            <a:ext cx="128160" cy="1143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312" name="Line 64"/>
          <p:cNvSpPr/>
          <p:nvPr/>
        </p:nvSpPr>
        <p:spPr>
          <a:xfrm>
            <a:off x="5869440" y="5738040"/>
            <a:ext cx="128160" cy="1143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313" name="Line 65"/>
          <p:cNvSpPr/>
          <p:nvPr/>
        </p:nvSpPr>
        <p:spPr>
          <a:xfrm>
            <a:off x="5740560" y="5738040"/>
            <a:ext cx="128520" cy="1143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314" name="Line 66"/>
          <p:cNvSpPr/>
          <p:nvPr/>
        </p:nvSpPr>
        <p:spPr>
          <a:xfrm>
            <a:off x="5612040" y="5738040"/>
            <a:ext cx="128160" cy="1143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315" name="Line 67"/>
          <p:cNvSpPr/>
          <p:nvPr/>
        </p:nvSpPr>
        <p:spPr>
          <a:xfrm>
            <a:off x="5483520" y="5738040"/>
            <a:ext cx="128160" cy="1143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316" name="Line 68"/>
          <p:cNvSpPr/>
          <p:nvPr/>
        </p:nvSpPr>
        <p:spPr>
          <a:xfrm>
            <a:off x="5354280" y="5738040"/>
            <a:ext cx="128520" cy="1143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317" name="Line 69"/>
          <p:cNvSpPr/>
          <p:nvPr/>
        </p:nvSpPr>
        <p:spPr>
          <a:xfrm>
            <a:off x="5226120" y="5738040"/>
            <a:ext cx="128160" cy="1143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318" name="Line 70"/>
          <p:cNvSpPr/>
          <p:nvPr/>
        </p:nvSpPr>
        <p:spPr>
          <a:xfrm flipH="1">
            <a:off x="5146200" y="5852520"/>
            <a:ext cx="12369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319" name="Line 71"/>
          <p:cNvSpPr/>
          <p:nvPr/>
        </p:nvSpPr>
        <p:spPr>
          <a:xfrm flipH="1">
            <a:off x="5162400" y="6005160"/>
            <a:ext cx="123660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320" name="Line 72"/>
          <p:cNvSpPr/>
          <p:nvPr/>
        </p:nvSpPr>
        <p:spPr>
          <a:xfrm flipH="1">
            <a:off x="5178600" y="6157080"/>
            <a:ext cx="123660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321" name="Line 73"/>
          <p:cNvSpPr/>
          <p:nvPr/>
        </p:nvSpPr>
        <p:spPr>
          <a:xfrm>
            <a:off x="5195160" y="6309720"/>
            <a:ext cx="123660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322" name="Line 74"/>
          <p:cNvSpPr/>
          <p:nvPr/>
        </p:nvSpPr>
        <p:spPr>
          <a:xfrm flipH="1">
            <a:off x="5211360" y="6462360"/>
            <a:ext cx="123660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323" name="Line 75"/>
          <p:cNvSpPr/>
          <p:nvPr/>
        </p:nvSpPr>
        <p:spPr>
          <a:xfrm flipH="1">
            <a:off x="5227200" y="6614280"/>
            <a:ext cx="12369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324" name="Line 76"/>
          <p:cNvSpPr/>
          <p:nvPr/>
        </p:nvSpPr>
        <p:spPr>
          <a:xfrm flipH="1">
            <a:off x="5243400" y="6766920"/>
            <a:ext cx="12369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325" name="Line 77"/>
          <p:cNvSpPr/>
          <p:nvPr/>
        </p:nvSpPr>
        <p:spPr>
          <a:xfrm>
            <a:off x="6255360" y="5738040"/>
            <a:ext cx="128160" cy="1143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326" name="Line 78"/>
          <p:cNvSpPr/>
          <p:nvPr/>
        </p:nvSpPr>
        <p:spPr>
          <a:xfrm>
            <a:off x="6126120" y="5738040"/>
            <a:ext cx="128520" cy="1143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327" name="Line 79"/>
          <p:cNvSpPr/>
          <p:nvPr/>
        </p:nvSpPr>
        <p:spPr>
          <a:xfrm>
            <a:off x="5997960" y="5738040"/>
            <a:ext cx="128160" cy="1143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328" name="Line 80"/>
          <p:cNvSpPr/>
          <p:nvPr/>
        </p:nvSpPr>
        <p:spPr>
          <a:xfrm>
            <a:off x="5869440" y="5738040"/>
            <a:ext cx="128160" cy="1143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329" name="Line 81"/>
          <p:cNvSpPr/>
          <p:nvPr/>
        </p:nvSpPr>
        <p:spPr>
          <a:xfrm>
            <a:off x="5740560" y="5738040"/>
            <a:ext cx="128520" cy="1143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330" name="Line 82"/>
          <p:cNvSpPr/>
          <p:nvPr/>
        </p:nvSpPr>
        <p:spPr>
          <a:xfrm>
            <a:off x="5612040" y="5738040"/>
            <a:ext cx="128160" cy="1143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331" name="Line 83"/>
          <p:cNvSpPr/>
          <p:nvPr/>
        </p:nvSpPr>
        <p:spPr>
          <a:xfrm>
            <a:off x="5483520" y="5738040"/>
            <a:ext cx="128160" cy="1143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332" name="Line 84"/>
          <p:cNvSpPr/>
          <p:nvPr/>
        </p:nvSpPr>
        <p:spPr>
          <a:xfrm>
            <a:off x="5354280" y="5738040"/>
            <a:ext cx="128520" cy="1143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333" name="Line 85"/>
          <p:cNvSpPr/>
          <p:nvPr/>
        </p:nvSpPr>
        <p:spPr>
          <a:xfrm>
            <a:off x="5226120" y="5738040"/>
            <a:ext cx="128160" cy="1143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pic>
        <p:nvPicPr>
          <p:cNvPr id="1334" name="" descr=""/>
          <p:cNvPicPr/>
          <p:nvPr/>
        </p:nvPicPr>
        <p:blipFill>
          <a:blip r:embed="rId7"/>
          <a:stretch>
            <a:fillRect/>
          </a:stretch>
        </p:blipFill>
        <p:spPr>
          <a:xfrm>
            <a:off x="5359320" y="5709960"/>
            <a:ext cx="638640" cy="548280"/>
          </a:xfrm>
          <a:prstGeom prst="rect">
            <a:avLst/>
          </a:prstGeom>
          <a:ln>
            <a:noFill/>
          </a:ln>
        </p:spPr>
      </p:pic>
      <p:pic>
        <p:nvPicPr>
          <p:cNvPr id="1335" name="" descr=""/>
          <p:cNvPicPr/>
          <p:nvPr/>
        </p:nvPicPr>
        <p:blipFill>
          <a:blip r:embed="rId8"/>
          <a:stretch>
            <a:fillRect/>
          </a:stretch>
        </p:blipFill>
        <p:spPr>
          <a:xfrm>
            <a:off x="5776200" y="6157080"/>
            <a:ext cx="638640" cy="548280"/>
          </a:xfrm>
          <a:prstGeom prst="rect">
            <a:avLst/>
          </a:prstGeom>
          <a:ln>
            <a:noFill/>
          </a:ln>
        </p:spPr>
      </p:pic>
      <p:sp>
        <p:nvSpPr>
          <p:cNvPr id="1336" name="Line 86"/>
          <p:cNvSpPr/>
          <p:nvPr/>
        </p:nvSpPr>
        <p:spPr>
          <a:xfrm flipH="1">
            <a:off x="5685120" y="4810320"/>
            <a:ext cx="1245240" cy="533880"/>
          </a:xfrm>
          <a:prstGeom prst="line">
            <a:avLst/>
          </a:prstGeom>
          <a:ln>
            <a:solidFill>
              <a:srgbClr val="000000"/>
            </a:solidFill>
            <a:headEnd len="med" type="triangle" w="med"/>
            <a:tailEnd len="med" type="triangle" w="med"/>
          </a:ln>
        </p:spPr>
      </p:sp>
      <p:sp>
        <p:nvSpPr>
          <p:cNvPr id="1337" name="TextShape 87"/>
          <p:cNvSpPr txBox="1"/>
          <p:nvPr/>
        </p:nvSpPr>
        <p:spPr>
          <a:xfrm>
            <a:off x="5394600" y="5344200"/>
            <a:ext cx="718200" cy="402120"/>
          </a:xfrm>
          <a:prstGeom prst="rect">
            <a:avLst/>
          </a:prstGeom>
        </p:spPr>
        <p:txBody>
          <a:bodyPr lIns="90000" rIns="90000" tIns="45000" bIns="45000"/>
          <a:p>
            <a:r>
              <a:rPr b="1" lang="en-US">
                <a:latin typeface="Arial"/>
              </a:rPr>
              <a:t>Grid</a:t>
            </a:r>
            <a:endParaRPr/>
          </a:p>
        </p:txBody>
      </p:sp>
      <p:sp>
        <p:nvSpPr>
          <p:cNvPr id="1338" name="TextShape 88"/>
          <p:cNvSpPr txBox="1"/>
          <p:nvPr/>
        </p:nvSpPr>
        <p:spPr>
          <a:xfrm>
            <a:off x="5394600" y="5344200"/>
            <a:ext cx="718200" cy="402120"/>
          </a:xfrm>
          <a:prstGeom prst="rect">
            <a:avLst/>
          </a:prstGeom>
        </p:spPr>
        <p:txBody>
          <a:bodyPr lIns="90000" rIns="90000" tIns="45000" bIns="45000"/>
          <a:p>
            <a:r>
              <a:rPr b="1" lang="en-US">
                <a:latin typeface="Arial"/>
              </a:rPr>
              <a:t>Grid</a:t>
            </a:r>
            <a:endParaRPr/>
          </a:p>
        </p:txBody>
      </p:sp>
      <p:sp>
        <p:nvSpPr>
          <p:cNvPr id="1339" name="CustomShape 89"/>
          <p:cNvSpPr/>
          <p:nvPr/>
        </p:nvSpPr>
        <p:spPr>
          <a:xfrm>
            <a:off x="6930360" y="1744560"/>
            <a:ext cx="689400" cy="663840"/>
          </a:xfrm>
          <a:prstGeom prst="wedgeRectCallout">
            <a:avLst>
              <a:gd name="adj1" fmla="val 21509"/>
              <a:gd name="adj2" fmla="val 14680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pic>
        <p:nvPicPr>
          <p:cNvPr id="1340" name="" descr=""/>
          <p:cNvPicPr/>
          <p:nvPr/>
        </p:nvPicPr>
        <p:blipFill>
          <a:blip r:embed="rId9"/>
          <a:stretch>
            <a:fillRect/>
          </a:stretch>
        </p:blipFill>
        <p:spPr>
          <a:xfrm>
            <a:off x="6983280" y="1818000"/>
            <a:ext cx="517680" cy="524520"/>
          </a:xfrm>
          <a:prstGeom prst="rect">
            <a:avLst/>
          </a:prstGeom>
          <a:ln>
            <a:noFill/>
          </a:ln>
        </p:spPr>
      </p:pic>
      <p:sp>
        <p:nvSpPr>
          <p:cNvPr id="1341" name="Line 90"/>
          <p:cNvSpPr/>
          <p:nvPr/>
        </p:nvSpPr>
        <p:spPr>
          <a:xfrm flipV="1">
            <a:off x="7129080" y="3331440"/>
            <a:ext cx="0" cy="1121040"/>
          </a:xfrm>
          <a:prstGeom prst="line">
            <a:avLst/>
          </a:prstGeom>
          <a:ln w="73080">
            <a:solidFill>
              <a:srgbClr val="ffff00"/>
            </a:solidFill>
            <a:round/>
          </a:ln>
        </p:spPr>
      </p:sp>
      <p:sp>
        <p:nvSpPr>
          <p:cNvPr id="1342" name="Line 91"/>
          <p:cNvSpPr/>
          <p:nvPr/>
        </p:nvSpPr>
        <p:spPr>
          <a:xfrm flipV="1">
            <a:off x="7132680" y="3368160"/>
            <a:ext cx="3960" cy="570600"/>
          </a:xfrm>
          <a:prstGeom prst="line">
            <a:avLst/>
          </a:prstGeom>
          <a:ln>
            <a:solidFill>
              <a:srgbClr val="000000"/>
            </a:solidFill>
            <a:headEnd len="med" type="triangle" w="med"/>
            <a:tailEnd len="med" type="triangle" w="med"/>
          </a:ln>
        </p:spPr>
      </p:sp>
      <p:sp>
        <p:nvSpPr>
          <p:cNvPr id="1343" name="Line 92"/>
          <p:cNvSpPr/>
          <p:nvPr/>
        </p:nvSpPr>
        <p:spPr>
          <a:xfrm>
            <a:off x="7123320" y="4775760"/>
            <a:ext cx="720" cy="531720"/>
          </a:xfrm>
          <a:prstGeom prst="line">
            <a:avLst/>
          </a:prstGeom>
          <a:ln>
            <a:solidFill>
              <a:srgbClr val="000000"/>
            </a:solidFill>
            <a:headEnd len="med" type="triangle" w="med"/>
            <a:tailEnd len="med" type="triangle" w="med"/>
          </a:ln>
        </p:spPr>
      </p:sp>
      <p:sp>
        <p:nvSpPr>
          <p:cNvPr id="1344" name="TextShape 93"/>
          <p:cNvSpPr txBox="1"/>
          <p:nvPr/>
        </p:nvSpPr>
        <p:spPr>
          <a:xfrm>
            <a:off x="6798600" y="5344200"/>
            <a:ext cx="718200" cy="402120"/>
          </a:xfrm>
          <a:prstGeom prst="rect">
            <a:avLst/>
          </a:prstGeom>
        </p:spPr>
        <p:txBody>
          <a:bodyPr lIns="90000" rIns="90000" tIns="45000" bIns="45000"/>
          <a:p>
            <a:r>
              <a:rPr b="1" lang="en-US">
                <a:latin typeface="Arial"/>
              </a:rPr>
              <a:t>Grid</a:t>
            </a:r>
            <a:endParaRPr/>
          </a:p>
        </p:txBody>
      </p:sp>
      <p:sp>
        <p:nvSpPr>
          <p:cNvPr id="1345" name="CustomShape 94"/>
          <p:cNvSpPr/>
          <p:nvPr/>
        </p:nvSpPr>
        <p:spPr>
          <a:xfrm>
            <a:off x="6608160" y="4151160"/>
            <a:ext cx="1050120" cy="54864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txBody>
          <a:bodyPr wrap="none" lIns="90000" rIns="90000" tIns="45000" bIns="45000" anchor="ctr"/>
          <a:p>
            <a:pPr algn="ctr"/>
            <a:r>
              <a:rPr lang="en-US">
                <a:latin typeface="Arial"/>
              </a:rPr>
              <a:t>Submit</a:t>
            </a:r>
            <a:endParaRPr/>
          </a:p>
          <a:p>
            <a:pPr algn="ctr"/>
            <a:r>
              <a:rPr lang="en-US">
                <a:latin typeface="Arial"/>
              </a:rPr>
              <a:t>Proxy</a:t>
            </a:r>
            <a:endParaRPr/>
          </a:p>
        </p:txBody>
      </p:sp>
      <p:sp>
        <p:nvSpPr>
          <p:cNvPr id="1346" name="CustomShape 95"/>
          <p:cNvSpPr/>
          <p:nvPr/>
        </p:nvSpPr>
        <p:spPr>
          <a:xfrm>
            <a:off x="425520" y="1744200"/>
            <a:ext cx="4485600" cy="573840"/>
          </a:xfrm>
          <a:prstGeom prst="wedgeRectCallout">
            <a:avLst>
              <a:gd name="adj1" fmla="val 27276"/>
              <a:gd name="adj2" fmla="val 12431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sp>
        <p:nvSpPr>
          <p:cNvPr id="1347" name="TextShape 96"/>
          <p:cNvSpPr txBox="1"/>
          <p:nvPr/>
        </p:nvSpPr>
        <p:spPr>
          <a:xfrm>
            <a:off x="432360" y="1823760"/>
            <a:ext cx="4350600" cy="602280"/>
          </a:xfrm>
          <a:prstGeom prst="rect">
            <a:avLst/>
          </a:prstGeom>
        </p:spPr>
        <p:txBody>
          <a:bodyPr lIns="90000" rIns="90000" tIns="45000" bIns="45000"/>
          <a:p>
            <a:r>
              <a:rPr lang="en-US" sz="1400">
                <a:solidFill>
                  <a:srgbClr val="000000"/>
                </a:solidFill>
                <a:latin typeface="Arial"/>
              </a:rPr>
              <a:t>$ submit -p @@Vin=1-5 ./sim1.py --Vin @@Vin</a:t>
            </a:r>
            <a:endParaRPr/>
          </a:p>
        </p:txBody>
      </p:sp>
      <p:sp>
        <p:nvSpPr>
          <p:cNvPr id="1348" name="CustomShape 97"/>
          <p:cNvSpPr/>
          <p:nvPr/>
        </p:nvSpPr>
        <p:spPr>
          <a:xfrm flipH="1">
            <a:off x="503640" y="2822040"/>
            <a:ext cx="3729600" cy="3830400"/>
          </a:xfrm>
          <a:prstGeom prst="wedgeRectCallout">
            <a:avLst>
              <a:gd name="adj1" fmla="val -11309"/>
              <a:gd name="adj2" fmla="val 8685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sp>
        <p:nvSpPr>
          <p:cNvPr id="1349" name="CustomShape 98"/>
          <p:cNvSpPr/>
          <p:nvPr/>
        </p:nvSpPr>
        <p:spPr>
          <a:xfrm>
            <a:off x="1840680" y="5707440"/>
            <a:ext cx="1463400" cy="780480"/>
          </a:xfrm>
          <a:prstGeom prst="rect">
            <a:avLst/>
          </a:prstGeom>
          <a:solidFill>
            <a:srgbClr val="ff00ff"/>
          </a:solidFill>
          <a:ln>
            <a:noFill/>
          </a:ln>
        </p:spPr>
        <p:txBody>
          <a:bodyPr wrap="none" lIns="90000" rIns="90000" tIns="45000" bIns="45000" anchor="ctr"/>
          <a:p>
            <a:pPr algn="ctr"/>
            <a:r>
              <a:rPr lang="en-US" sz="1640">
                <a:latin typeface="Arial"/>
              </a:rPr>
              <a:t>gather</a:t>
            </a:r>
            <a:endParaRPr/>
          </a:p>
        </p:txBody>
      </p:sp>
      <p:sp>
        <p:nvSpPr>
          <p:cNvPr id="1350" name="CustomShape 99"/>
          <p:cNvSpPr/>
          <p:nvPr/>
        </p:nvSpPr>
        <p:spPr>
          <a:xfrm>
            <a:off x="1162440" y="4572720"/>
            <a:ext cx="705600" cy="504000"/>
          </a:xfrm>
          <a:prstGeom prst="rect">
            <a:avLst/>
          </a:prstGeom>
          <a:solidFill>
            <a:srgbClr val="729fcf"/>
          </a:solidFill>
          <a:ln>
            <a:noFill/>
          </a:ln>
        </p:spPr>
        <p:txBody>
          <a:bodyPr wrap="none" lIns="90000" rIns="90000" tIns="45000" bIns="45000" anchor="ctr"/>
          <a:p>
            <a:pPr algn="ctr"/>
            <a:r>
              <a:rPr lang="en-US" sz="1640">
                <a:latin typeface="Arial"/>
              </a:rPr>
              <a:t>Vin=1</a:t>
            </a:r>
            <a:endParaRPr/>
          </a:p>
        </p:txBody>
      </p:sp>
      <p:sp>
        <p:nvSpPr>
          <p:cNvPr id="1351" name="Line 100"/>
          <p:cNvSpPr/>
          <p:nvPr/>
        </p:nvSpPr>
        <p:spPr>
          <a:xfrm>
            <a:off x="1565640" y="5130000"/>
            <a:ext cx="504000" cy="551520"/>
          </a:xfrm>
          <a:prstGeom prst="line">
            <a:avLst/>
          </a:prstGeom>
          <a:ln w="36720">
            <a:solidFill>
              <a:srgbClr val="000000"/>
            </a:solidFill>
            <a:round/>
            <a:tailEnd len="med" type="triangle" w="med"/>
          </a:ln>
        </p:spPr>
      </p:sp>
      <p:sp>
        <p:nvSpPr>
          <p:cNvPr id="1352" name="Line 101"/>
          <p:cNvSpPr/>
          <p:nvPr/>
        </p:nvSpPr>
        <p:spPr>
          <a:xfrm>
            <a:off x="2271240" y="5130000"/>
            <a:ext cx="302400" cy="551520"/>
          </a:xfrm>
          <a:prstGeom prst="line">
            <a:avLst/>
          </a:prstGeom>
          <a:ln w="36720">
            <a:solidFill>
              <a:srgbClr val="000000"/>
            </a:solidFill>
            <a:round/>
            <a:tailEnd len="med" type="triangle" w="med"/>
          </a:ln>
        </p:spPr>
      </p:sp>
      <p:sp>
        <p:nvSpPr>
          <p:cNvPr id="1353" name="Line 102"/>
          <p:cNvSpPr/>
          <p:nvPr/>
        </p:nvSpPr>
        <p:spPr>
          <a:xfrm flipH="1">
            <a:off x="2271240" y="3867120"/>
            <a:ext cx="302400" cy="604800"/>
          </a:xfrm>
          <a:prstGeom prst="line">
            <a:avLst/>
          </a:prstGeom>
          <a:ln w="36720">
            <a:solidFill>
              <a:srgbClr val="000000"/>
            </a:solidFill>
            <a:round/>
            <a:tailEnd len="med" type="triangle" w="med"/>
          </a:ln>
        </p:spPr>
      </p:sp>
      <p:sp>
        <p:nvSpPr>
          <p:cNvPr id="1354" name="Line 103"/>
          <p:cNvSpPr/>
          <p:nvPr/>
        </p:nvSpPr>
        <p:spPr>
          <a:xfrm flipH="1">
            <a:off x="2876040" y="5076720"/>
            <a:ext cx="705600" cy="604800"/>
          </a:xfrm>
          <a:prstGeom prst="line">
            <a:avLst/>
          </a:prstGeom>
          <a:ln w="36720">
            <a:solidFill>
              <a:srgbClr val="000000"/>
            </a:solidFill>
            <a:round/>
            <a:tailEnd len="med" type="triangle" w="med"/>
          </a:ln>
        </p:spPr>
      </p:sp>
      <p:sp>
        <p:nvSpPr>
          <p:cNvPr id="1355" name="CustomShape 104"/>
          <p:cNvSpPr/>
          <p:nvPr/>
        </p:nvSpPr>
        <p:spPr>
          <a:xfrm>
            <a:off x="1968840" y="4572720"/>
            <a:ext cx="705600" cy="504000"/>
          </a:xfrm>
          <a:prstGeom prst="rect">
            <a:avLst/>
          </a:prstGeom>
          <a:solidFill>
            <a:srgbClr val="729fcf"/>
          </a:solidFill>
          <a:ln>
            <a:noFill/>
          </a:ln>
        </p:spPr>
        <p:txBody>
          <a:bodyPr wrap="none" lIns="90000" rIns="90000" tIns="45000" bIns="45000" anchor="ctr"/>
          <a:p>
            <a:pPr algn="ctr"/>
            <a:r>
              <a:rPr lang="en-US" sz="1640">
                <a:latin typeface="Arial"/>
              </a:rPr>
              <a:t>Vin=2</a:t>
            </a:r>
            <a:endParaRPr/>
          </a:p>
        </p:txBody>
      </p:sp>
      <p:sp>
        <p:nvSpPr>
          <p:cNvPr id="1356" name="CustomShape 105"/>
          <p:cNvSpPr/>
          <p:nvPr/>
        </p:nvSpPr>
        <p:spPr>
          <a:xfrm>
            <a:off x="3279240" y="4572720"/>
            <a:ext cx="705600" cy="504000"/>
          </a:xfrm>
          <a:prstGeom prst="rect">
            <a:avLst/>
          </a:prstGeom>
          <a:solidFill>
            <a:srgbClr val="729fcf"/>
          </a:solidFill>
          <a:ln>
            <a:noFill/>
          </a:ln>
        </p:spPr>
        <p:txBody>
          <a:bodyPr wrap="none" lIns="90000" rIns="90000" tIns="45000" bIns="45000" anchor="ctr"/>
          <a:p>
            <a:pPr algn="ctr"/>
            <a:r>
              <a:rPr lang="en-US" sz="1640">
                <a:latin typeface="Arial"/>
              </a:rPr>
              <a:t>Vin=5</a:t>
            </a:r>
            <a:endParaRPr/>
          </a:p>
        </p:txBody>
      </p:sp>
      <p:sp>
        <p:nvSpPr>
          <p:cNvPr id="1357" name="TextShape 106"/>
          <p:cNvSpPr txBox="1"/>
          <p:nvPr/>
        </p:nvSpPr>
        <p:spPr>
          <a:xfrm>
            <a:off x="2696040" y="4496400"/>
            <a:ext cx="572400" cy="636840"/>
          </a:xfrm>
          <a:prstGeom prst="rect">
            <a:avLst/>
          </a:prstGeom>
        </p:spPr>
        <p:txBody>
          <a:bodyPr lIns="90000" rIns="90000" tIns="45000" bIns="45000"/>
          <a:p>
            <a:r>
              <a:rPr lang="en-US" sz="3200">
                <a:latin typeface="Arial"/>
              </a:rPr>
              <a:t>...</a:t>
            </a:r>
            <a:endParaRPr/>
          </a:p>
        </p:txBody>
      </p:sp>
      <p:sp>
        <p:nvSpPr>
          <p:cNvPr id="1358" name="Line 107"/>
          <p:cNvSpPr/>
          <p:nvPr/>
        </p:nvSpPr>
        <p:spPr>
          <a:xfrm>
            <a:off x="2976840" y="3867120"/>
            <a:ext cx="643680" cy="594720"/>
          </a:xfrm>
          <a:prstGeom prst="line">
            <a:avLst/>
          </a:prstGeom>
          <a:ln w="36720">
            <a:solidFill>
              <a:srgbClr val="000000"/>
            </a:solidFill>
            <a:round/>
            <a:tailEnd len="med" type="triangle" w="med"/>
          </a:ln>
        </p:spPr>
      </p:sp>
      <p:sp>
        <p:nvSpPr>
          <p:cNvPr id="1359" name="Line 108"/>
          <p:cNvSpPr/>
          <p:nvPr/>
        </p:nvSpPr>
        <p:spPr>
          <a:xfrm flipH="1">
            <a:off x="1517400" y="3867120"/>
            <a:ext cx="552240" cy="594720"/>
          </a:xfrm>
          <a:prstGeom prst="line">
            <a:avLst/>
          </a:prstGeom>
          <a:ln w="36720">
            <a:solidFill>
              <a:srgbClr val="000000"/>
            </a:solidFill>
            <a:round/>
            <a:tailEnd len="med" type="triangle" w="med"/>
          </a:ln>
        </p:spPr>
      </p:sp>
      <p:sp>
        <p:nvSpPr>
          <p:cNvPr id="1360" name="CustomShape 109"/>
          <p:cNvSpPr/>
          <p:nvPr/>
        </p:nvSpPr>
        <p:spPr>
          <a:xfrm>
            <a:off x="1840680" y="3008880"/>
            <a:ext cx="1463400" cy="780480"/>
          </a:xfrm>
          <a:prstGeom prst="rect">
            <a:avLst/>
          </a:prstGeom>
          <a:solidFill>
            <a:srgbClr val="ff00ff"/>
          </a:solidFill>
          <a:ln>
            <a:noFill/>
          </a:ln>
        </p:spPr>
        <p:txBody>
          <a:bodyPr wrap="none" lIns="90000" rIns="90000" tIns="45000" bIns="45000" anchor="ctr"/>
          <a:p>
            <a:pPr algn="ctr"/>
            <a:r>
              <a:rPr lang="en-US" sz="1640">
                <a:latin typeface="Arial"/>
              </a:rPr>
              <a:t>scatter</a:t>
            </a:r>
            <a:endParaRPr/>
          </a:p>
        </p:txBody>
      </p:sp>
      <p:pic>
        <p:nvPicPr>
          <p:cNvPr id="1361" name="" descr=""/>
          <p:cNvPicPr/>
          <p:nvPr/>
        </p:nvPicPr>
        <p:blipFill>
          <a:blip r:embed="rId10"/>
          <a:stretch>
            <a:fillRect/>
          </a:stretch>
        </p:blipFill>
        <p:spPr>
          <a:xfrm>
            <a:off x="604800" y="2923200"/>
            <a:ext cx="907200" cy="8064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2" dur="indefinite" restart="never" nodeType="tmRoot">
          <p:childTnLst>
            <p:seq>
              <p:cTn id="63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2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757800" y="1073160"/>
            <a:ext cx="2482200" cy="1455120"/>
          </a:xfrm>
          <a:prstGeom prst="rect">
            <a:avLst/>
          </a:prstGeom>
          <a:ln>
            <a:noFill/>
          </a:ln>
        </p:spPr>
      </p:pic>
      <p:pic>
        <p:nvPicPr>
          <p:cNvPr id="1363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757440" y="2625480"/>
            <a:ext cx="2482560" cy="1478520"/>
          </a:xfrm>
          <a:prstGeom prst="rect">
            <a:avLst/>
          </a:prstGeom>
          <a:ln>
            <a:noFill/>
          </a:ln>
        </p:spPr>
      </p:pic>
      <p:pic>
        <p:nvPicPr>
          <p:cNvPr id="1364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757800" y="4208760"/>
            <a:ext cx="2482560" cy="1478520"/>
          </a:xfrm>
          <a:prstGeom prst="rect">
            <a:avLst/>
          </a:prstGeom>
          <a:ln>
            <a:noFill/>
          </a:ln>
        </p:spPr>
      </p:pic>
      <p:sp>
        <p:nvSpPr>
          <p:cNvPr id="1365" name="TextShape 1"/>
          <p:cNvSpPr txBox="1"/>
          <p:nvPr/>
        </p:nvSpPr>
        <p:spPr>
          <a:xfrm>
            <a:off x="504000" y="285120"/>
            <a:ext cx="7725600" cy="690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3200">
                <a:latin typeface="Arial"/>
              </a:rPr>
              <a:t>… </a:t>
            </a:r>
            <a:r>
              <a:rPr lang="en-US" sz="3200">
                <a:latin typeface="Arial"/>
              </a:rPr>
              <a:t>or write your own workflow</a:t>
            </a:r>
            <a:endParaRPr/>
          </a:p>
        </p:txBody>
      </p:sp>
      <p:pic>
        <p:nvPicPr>
          <p:cNvPr id="1366" name="" descr=""/>
          <p:cNvPicPr/>
          <p:nvPr/>
        </p:nvPicPr>
        <p:blipFill>
          <a:blip r:embed="rId4"/>
          <a:stretch>
            <a:fillRect/>
          </a:stretch>
        </p:blipFill>
        <p:spPr>
          <a:xfrm>
            <a:off x="5217840" y="1231200"/>
            <a:ext cx="4140000" cy="5986440"/>
          </a:xfrm>
          <a:prstGeom prst="rect">
            <a:avLst/>
          </a:prstGeom>
          <a:ln>
            <a:noFill/>
          </a:ln>
        </p:spPr>
      </p:pic>
      <p:sp>
        <p:nvSpPr>
          <p:cNvPr id="1367" name="Line 2"/>
          <p:cNvSpPr/>
          <p:nvPr/>
        </p:nvSpPr>
        <p:spPr>
          <a:xfrm flipH="1" flipV="1">
            <a:off x="2923200" y="1914840"/>
            <a:ext cx="2769840" cy="1827360"/>
          </a:xfrm>
          <a:prstGeom prst="line">
            <a:avLst/>
          </a:prstGeom>
          <a:ln w="36720">
            <a:solidFill>
              <a:srgbClr val="ff0000"/>
            </a:solidFill>
            <a:round/>
            <a:tailEnd len="med" type="triangle" w="med"/>
          </a:ln>
        </p:spPr>
      </p:sp>
      <p:sp>
        <p:nvSpPr>
          <p:cNvPr id="1368" name="Line 3"/>
          <p:cNvSpPr/>
          <p:nvPr/>
        </p:nvSpPr>
        <p:spPr>
          <a:xfrm flipH="1" flipV="1">
            <a:off x="3024000" y="3326400"/>
            <a:ext cx="3498120" cy="2294280"/>
          </a:xfrm>
          <a:prstGeom prst="line">
            <a:avLst/>
          </a:prstGeom>
          <a:ln w="36720">
            <a:solidFill>
              <a:srgbClr val="ff0000"/>
            </a:solidFill>
            <a:round/>
            <a:tailEnd len="med" type="triangle" w="med"/>
          </a:ln>
        </p:spPr>
      </p:sp>
      <p:sp>
        <p:nvSpPr>
          <p:cNvPr id="1369" name="Line 4"/>
          <p:cNvSpPr/>
          <p:nvPr/>
        </p:nvSpPr>
        <p:spPr>
          <a:xfrm flipH="1" flipV="1">
            <a:off x="3024000" y="5241600"/>
            <a:ext cx="4838400" cy="806400"/>
          </a:xfrm>
          <a:prstGeom prst="line">
            <a:avLst/>
          </a:prstGeom>
          <a:ln w="36720">
            <a:solidFill>
              <a:srgbClr val="ff0000"/>
            </a:solidFill>
            <a:round/>
            <a:tailEnd len="med" type="triangle" w="med"/>
          </a:ln>
        </p:spPr>
      </p:sp>
      <p:sp>
        <p:nvSpPr>
          <p:cNvPr id="1370" name="TextShape 5"/>
          <p:cNvSpPr txBox="1"/>
          <p:nvPr/>
        </p:nvSpPr>
        <p:spPr>
          <a:xfrm>
            <a:off x="492840" y="5740560"/>
            <a:ext cx="5757120" cy="1716120"/>
          </a:xfrm>
          <a:prstGeom prst="rect">
            <a:avLst/>
          </a:prstGeom>
        </p:spPr>
        <p:txBody>
          <a:bodyPr lIns="90000" rIns="90000" tIns="45000" bIns="45000"/>
          <a:p>
            <a:r>
              <a:rPr b="1" lang="en-US" sz="2200">
                <a:latin typeface="Arial"/>
              </a:rPr>
              <a:t>CNTBands</a:t>
            </a:r>
            <a:endParaRPr/>
          </a:p>
          <a:p>
            <a:r>
              <a:rPr lang="en-US">
                <a:latin typeface="Arial"/>
              </a:rPr>
              <a:t>Science Domain: Nanoelectronics</a:t>
            </a:r>
            <a:endParaRPr/>
          </a:p>
          <a:p>
            <a:r>
              <a:rPr lang="en-US">
                <a:latin typeface="Arial"/>
              </a:rPr>
              <a:t>Scientists: Lundstrom et al. (Purdue) </a:t>
            </a:r>
            <a:endParaRPr/>
          </a:p>
          <a:p>
            <a:r>
              <a:rPr lang="en-US">
                <a:latin typeface="Arial"/>
              </a:rPr>
              <a:t>https://nanohub.org/resources/cntbands-ext</a:t>
            </a:r>
            <a:endParaRPr/>
          </a:p>
        </p:txBody>
      </p:sp>
    </p:spTree>
  </p:cSld>
  <p:timing>
    <p:tnLst>
      <p:par>
        <p:cTn id="64" dur="indefinite" restart="never" nodeType="tmRoot">
          <p:childTnLst>
            <p:seq>
              <p:cTn id="65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1" name="TextShape 1"/>
          <p:cNvSpPr txBox="1"/>
          <p:nvPr/>
        </p:nvSpPr>
        <p:spPr>
          <a:xfrm>
            <a:off x="504720" y="285840"/>
            <a:ext cx="7724880" cy="690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3200">
                <a:latin typeface="Arial"/>
              </a:rPr>
              <a:t>Productivity in the Workspace</a:t>
            </a:r>
            <a:endParaRPr/>
          </a:p>
        </p:txBody>
      </p:sp>
      <p:sp>
        <p:nvSpPr>
          <p:cNvPr id="1372" name="CustomShape 2"/>
          <p:cNvSpPr/>
          <p:nvPr/>
        </p:nvSpPr>
        <p:spPr>
          <a:xfrm>
            <a:off x="2955600" y="1990800"/>
            <a:ext cx="3079440" cy="4958640"/>
          </a:xfrm>
          <a:prstGeom prst="rect">
            <a:avLst/>
          </a:prstGeom>
          <a:gradFill>
            <a:gsLst>
              <a:gs pos="0">
                <a:srgbClr val="ffff00"/>
              </a:gs>
              <a:gs pos="100000">
                <a:srgbClr val="ffffff"/>
              </a:gs>
            </a:gsLst>
            <a:path path="circle"/>
          </a:gradFill>
          <a:ln>
            <a:noFill/>
          </a:ln>
        </p:spPr>
      </p:sp>
      <p:sp>
        <p:nvSpPr>
          <p:cNvPr id="1373" name="TextShape 3"/>
          <p:cNvSpPr txBox="1"/>
          <p:nvPr/>
        </p:nvSpPr>
        <p:spPr>
          <a:xfrm>
            <a:off x="2949120" y="1800360"/>
            <a:ext cx="3053520" cy="433440"/>
          </a:xfrm>
          <a:prstGeom prst="rect">
            <a:avLst/>
          </a:prstGeom>
        </p:spPr>
        <p:txBody>
          <a:bodyPr lIns="90000" rIns="90000" tIns="45000" bIns="45000"/>
          <a:p>
            <a:pPr algn="ctr"/>
            <a:r>
              <a:rPr b="1" lang="en-US" sz="2400">
                <a:latin typeface="Arial"/>
              </a:rPr>
              <a:t>Pegasus Workflows</a:t>
            </a:r>
            <a:endParaRPr/>
          </a:p>
        </p:txBody>
      </p:sp>
      <p:sp>
        <p:nvSpPr>
          <p:cNvPr id="1374" name="Line 4"/>
          <p:cNvSpPr/>
          <p:nvPr/>
        </p:nvSpPr>
        <p:spPr>
          <a:xfrm>
            <a:off x="532116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375" name="Line 5"/>
          <p:cNvSpPr/>
          <p:nvPr/>
        </p:nvSpPr>
        <p:spPr>
          <a:xfrm>
            <a:off x="527724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376" name="Line 6"/>
          <p:cNvSpPr/>
          <p:nvPr/>
        </p:nvSpPr>
        <p:spPr>
          <a:xfrm>
            <a:off x="523296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377" name="Line 7"/>
          <p:cNvSpPr/>
          <p:nvPr/>
        </p:nvSpPr>
        <p:spPr>
          <a:xfrm>
            <a:off x="518940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378" name="Line 8"/>
          <p:cNvSpPr/>
          <p:nvPr/>
        </p:nvSpPr>
        <p:spPr>
          <a:xfrm>
            <a:off x="514512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379" name="Line 9"/>
          <p:cNvSpPr/>
          <p:nvPr/>
        </p:nvSpPr>
        <p:spPr>
          <a:xfrm>
            <a:off x="510120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380" name="Line 10"/>
          <p:cNvSpPr/>
          <p:nvPr/>
        </p:nvSpPr>
        <p:spPr>
          <a:xfrm>
            <a:off x="505728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381" name="Line 11"/>
          <p:cNvSpPr/>
          <p:nvPr/>
        </p:nvSpPr>
        <p:spPr>
          <a:xfrm>
            <a:off x="501336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382" name="Line 12"/>
          <p:cNvSpPr/>
          <p:nvPr/>
        </p:nvSpPr>
        <p:spPr>
          <a:xfrm>
            <a:off x="496944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383" name="Line 13"/>
          <p:cNvSpPr/>
          <p:nvPr/>
        </p:nvSpPr>
        <p:spPr>
          <a:xfrm flipH="1">
            <a:off x="4942080" y="4171680"/>
            <a:ext cx="42264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384" name="Line 14"/>
          <p:cNvSpPr/>
          <p:nvPr/>
        </p:nvSpPr>
        <p:spPr>
          <a:xfrm flipH="1">
            <a:off x="4947840" y="4217040"/>
            <a:ext cx="42228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385" name="Line 15"/>
          <p:cNvSpPr/>
          <p:nvPr/>
        </p:nvSpPr>
        <p:spPr>
          <a:xfrm flipH="1">
            <a:off x="4953240" y="4262400"/>
            <a:ext cx="42228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386" name="Line 16"/>
          <p:cNvSpPr/>
          <p:nvPr/>
        </p:nvSpPr>
        <p:spPr>
          <a:xfrm>
            <a:off x="4959000" y="4308480"/>
            <a:ext cx="42228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387" name="Line 17"/>
          <p:cNvSpPr/>
          <p:nvPr/>
        </p:nvSpPr>
        <p:spPr>
          <a:xfrm flipH="1">
            <a:off x="4964400" y="4353840"/>
            <a:ext cx="42228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388" name="Line 18"/>
          <p:cNvSpPr/>
          <p:nvPr/>
        </p:nvSpPr>
        <p:spPr>
          <a:xfrm flipH="1">
            <a:off x="4969800" y="4399200"/>
            <a:ext cx="42264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389" name="Line 19"/>
          <p:cNvSpPr/>
          <p:nvPr/>
        </p:nvSpPr>
        <p:spPr>
          <a:xfrm flipH="1">
            <a:off x="4975560" y="4444920"/>
            <a:ext cx="42264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390" name="Line 20"/>
          <p:cNvSpPr/>
          <p:nvPr/>
        </p:nvSpPr>
        <p:spPr>
          <a:xfrm>
            <a:off x="532116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391" name="Line 21"/>
          <p:cNvSpPr/>
          <p:nvPr/>
        </p:nvSpPr>
        <p:spPr>
          <a:xfrm>
            <a:off x="527724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392" name="Line 22"/>
          <p:cNvSpPr/>
          <p:nvPr/>
        </p:nvSpPr>
        <p:spPr>
          <a:xfrm>
            <a:off x="523296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393" name="Line 23"/>
          <p:cNvSpPr/>
          <p:nvPr/>
        </p:nvSpPr>
        <p:spPr>
          <a:xfrm>
            <a:off x="518940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394" name="Line 24"/>
          <p:cNvSpPr/>
          <p:nvPr/>
        </p:nvSpPr>
        <p:spPr>
          <a:xfrm>
            <a:off x="514512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395" name="Line 25"/>
          <p:cNvSpPr/>
          <p:nvPr/>
        </p:nvSpPr>
        <p:spPr>
          <a:xfrm>
            <a:off x="510120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396" name="Line 26"/>
          <p:cNvSpPr/>
          <p:nvPr/>
        </p:nvSpPr>
        <p:spPr>
          <a:xfrm>
            <a:off x="505728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397" name="Line 27"/>
          <p:cNvSpPr/>
          <p:nvPr/>
        </p:nvSpPr>
        <p:spPr>
          <a:xfrm>
            <a:off x="501336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398" name="Line 28"/>
          <p:cNvSpPr/>
          <p:nvPr/>
        </p:nvSpPr>
        <p:spPr>
          <a:xfrm>
            <a:off x="496944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pic>
        <p:nvPicPr>
          <p:cNvPr id="1399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5015160" y="4128840"/>
            <a:ext cx="217800" cy="164160"/>
          </a:xfrm>
          <a:prstGeom prst="rect">
            <a:avLst/>
          </a:prstGeom>
          <a:ln>
            <a:noFill/>
          </a:ln>
        </p:spPr>
      </p:pic>
      <p:pic>
        <p:nvPicPr>
          <p:cNvPr id="1400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5157360" y="4262400"/>
            <a:ext cx="218160" cy="164160"/>
          </a:xfrm>
          <a:prstGeom prst="rect">
            <a:avLst/>
          </a:prstGeom>
          <a:ln>
            <a:noFill/>
          </a:ln>
        </p:spPr>
      </p:pic>
      <p:sp>
        <p:nvSpPr>
          <p:cNvPr id="1401" name="TextShape 29"/>
          <p:cNvSpPr txBox="1"/>
          <p:nvPr/>
        </p:nvSpPr>
        <p:spPr>
          <a:xfrm>
            <a:off x="4393080" y="2697480"/>
            <a:ext cx="1441080" cy="218520"/>
          </a:xfrm>
          <a:prstGeom prst="rect">
            <a:avLst/>
          </a:prstGeom>
        </p:spPr>
        <p:txBody>
          <a:bodyPr lIns="90000" rIns="90000" tIns="45000" bIns="45000"/>
          <a:p>
            <a:r>
              <a:rPr b="1" lang="en-US" sz="900">
                <a:latin typeface="Arial"/>
              </a:rPr>
              <a:t>HUBzero Infrastructure</a:t>
            </a:r>
            <a:endParaRPr/>
          </a:p>
        </p:txBody>
      </p:sp>
      <p:pic>
        <p:nvPicPr>
          <p:cNvPr id="1402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5358240" y="2874960"/>
            <a:ext cx="483480" cy="446040"/>
          </a:xfrm>
          <a:prstGeom prst="rect">
            <a:avLst/>
          </a:prstGeom>
          <a:ln>
            <a:noFill/>
          </a:ln>
        </p:spPr>
      </p:pic>
      <p:pic>
        <p:nvPicPr>
          <p:cNvPr id="1403" name="" descr=""/>
          <p:cNvPicPr/>
          <p:nvPr/>
        </p:nvPicPr>
        <p:blipFill>
          <a:blip r:embed="rId4"/>
          <a:stretch>
            <a:fillRect/>
          </a:stretch>
        </p:blipFill>
        <p:spPr>
          <a:xfrm>
            <a:off x="4538520" y="2880720"/>
            <a:ext cx="768960" cy="511560"/>
          </a:xfrm>
          <a:prstGeom prst="rect">
            <a:avLst/>
          </a:prstGeom>
          <a:ln>
            <a:noFill/>
          </a:ln>
        </p:spPr>
      </p:pic>
      <p:sp>
        <p:nvSpPr>
          <p:cNvPr id="1404" name="TextShape 30"/>
          <p:cNvSpPr txBox="1"/>
          <p:nvPr/>
        </p:nvSpPr>
        <p:spPr>
          <a:xfrm>
            <a:off x="5263200" y="3349440"/>
            <a:ext cx="822600" cy="493920"/>
          </a:xfrm>
          <a:prstGeom prst="rect">
            <a:avLst/>
          </a:prstGeom>
        </p:spPr>
        <p:txBody>
          <a:bodyPr lIns="90000" rIns="90000" tIns="45000" bIns="45000"/>
          <a:p>
            <a:pPr algn="ctr"/>
            <a:r>
              <a:rPr b="1" lang="en-US" sz="900">
                <a:latin typeface="Arial"/>
              </a:rPr>
              <a:t>Tool Session</a:t>
            </a:r>
            <a:endParaRPr/>
          </a:p>
          <a:p>
            <a:pPr algn="ctr"/>
            <a:r>
              <a:rPr b="1" lang="en-US" sz="900">
                <a:latin typeface="Arial"/>
              </a:rPr>
              <a:t>Containers</a:t>
            </a:r>
            <a:endParaRPr/>
          </a:p>
        </p:txBody>
      </p:sp>
      <p:sp>
        <p:nvSpPr>
          <p:cNvPr id="1405" name="Line 31"/>
          <p:cNvSpPr/>
          <p:nvPr/>
        </p:nvSpPr>
        <p:spPr>
          <a:xfrm>
            <a:off x="4926600" y="3039480"/>
            <a:ext cx="227160" cy="0"/>
          </a:xfrm>
          <a:prstGeom prst="line">
            <a:avLst/>
          </a:prstGeom>
          <a:ln w="73080">
            <a:solidFill>
              <a:srgbClr val="ffff00"/>
            </a:solidFill>
            <a:round/>
          </a:ln>
        </p:spPr>
      </p:sp>
      <p:sp>
        <p:nvSpPr>
          <p:cNvPr id="1406" name="Line 32"/>
          <p:cNvSpPr/>
          <p:nvPr/>
        </p:nvSpPr>
        <p:spPr>
          <a:xfrm flipV="1">
            <a:off x="5140080" y="3039480"/>
            <a:ext cx="0" cy="399600"/>
          </a:xfrm>
          <a:prstGeom prst="line">
            <a:avLst/>
          </a:prstGeom>
          <a:ln w="73080">
            <a:solidFill>
              <a:srgbClr val="ffff00"/>
            </a:solidFill>
            <a:round/>
          </a:ln>
        </p:spPr>
      </p:sp>
      <p:sp>
        <p:nvSpPr>
          <p:cNvPr id="1407" name="Line 33"/>
          <p:cNvSpPr/>
          <p:nvPr/>
        </p:nvSpPr>
        <p:spPr>
          <a:xfrm>
            <a:off x="581292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408" name="Line 34"/>
          <p:cNvSpPr/>
          <p:nvPr/>
        </p:nvSpPr>
        <p:spPr>
          <a:xfrm>
            <a:off x="576900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409" name="Line 35"/>
          <p:cNvSpPr/>
          <p:nvPr/>
        </p:nvSpPr>
        <p:spPr>
          <a:xfrm>
            <a:off x="572508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410" name="Line 36"/>
          <p:cNvSpPr/>
          <p:nvPr/>
        </p:nvSpPr>
        <p:spPr>
          <a:xfrm>
            <a:off x="568116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411" name="Line 37"/>
          <p:cNvSpPr/>
          <p:nvPr/>
        </p:nvSpPr>
        <p:spPr>
          <a:xfrm>
            <a:off x="563724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412" name="Line 38"/>
          <p:cNvSpPr/>
          <p:nvPr/>
        </p:nvSpPr>
        <p:spPr>
          <a:xfrm>
            <a:off x="559296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413" name="Line 39"/>
          <p:cNvSpPr/>
          <p:nvPr/>
        </p:nvSpPr>
        <p:spPr>
          <a:xfrm>
            <a:off x="554940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414" name="Line 40"/>
          <p:cNvSpPr/>
          <p:nvPr/>
        </p:nvSpPr>
        <p:spPr>
          <a:xfrm>
            <a:off x="550512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415" name="Line 41"/>
          <p:cNvSpPr/>
          <p:nvPr/>
        </p:nvSpPr>
        <p:spPr>
          <a:xfrm>
            <a:off x="546120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416" name="Line 42"/>
          <p:cNvSpPr/>
          <p:nvPr/>
        </p:nvSpPr>
        <p:spPr>
          <a:xfrm flipH="1">
            <a:off x="5434200" y="4171680"/>
            <a:ext cx="42264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417" name="Line 43"/>
          <p:cNvSpPr/>
          <p:nvPr/>
        </p:nvSpPr>
        <p:spPr>
          <a:xfrm flipH="1">
            <a:off x="5439600" y="4217040"/>
            <a:ext cx="42228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418" name="Line 44"/>
          <p:cNvSpPr/>
          <p:nvPr/>
        </p:nvSpPr>
        <p:spPr>
          <a:xfrm flipH="1">
            <a:off x="5445360" y="4262400"/>
            <a:ext cx="42228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419" name="Line 45"/>
          <p:cNvSpPr/>
          <p:nvPr/>
        </p:nvSpPr>
        <p:spPr>
          <a:xfrm>
            <a:off x="5450760" y="4308480"/>
            <a:ext cx="42228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420" name="Line 46"/>
          <p:cNvSpPr/>
          <p:nvPr/>
        </p:nvSpPr>
        <p:spPr>
          <a:xfrm flipH="1">
            <a:off x="5456160" y="4353840"/>
            <a:ext cx="42228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421" name="Line 47"/>
          <p:cNvSpPr/>
          <p:nvPr/>
        </p:nvSpPr>
        <p:spPr>
          <a:xfrm flipH="1">
            <a:off x="5461560" y="4399200"/>
            <a:ext cx="42264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422" name="Line 48"/>
          <p:cNvSpPr/>
          <p:nvPr/>
        </p:nvSpPr>
        <p:spPr>
          <a:xfrm flipH="1">
            <a:off x="5466960" y="4444920"/>
            <a:ext cx="42264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423" name="Line 49"/>
          <p:cNvSpPr/>
          <p:nvPr/>
        </p:nvSpPr>
        <p:spPr>
          <a:xfrm>
            <a:off x="581292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424" name="Line 50"/>
          <p:cNvSpPr/>
          <p:nvPr/>
        </p:nvSpPr>
        <p:spPr>
          <a:xfrm>
            <a:off x="576900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425" name="Line 51"/>
          <p:cNvSpPr/>
          <p:nvPr/>
        </p:nvSpPr>
        <p:spPr>
          <a:xfrm>
            <a:off x="572508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426" name="Line 52"/>
          <p:cNvSpPr/>
          <p:nvPr/>
        </p:nvSpPr>
        <p:spPr>
          <a:xfrm>
            <a:off x="568116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427" name="Line 53"/>
          <p:cNvSpPr/>
          <p:nvPr/>
        </p:nvSpPr>
        <p:spPr>
          <a:xfrm>
            <a:off x="563724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428" name="Line 54"/>
          <p:cNvSpPr/>
          <p:nvPr/>
        </p:nvSpPr>
        <p:spPr>
          <a:xfrm>
            <a:off x="559296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429" name="Line 55"/>
          <p:cNvSpPr/>
          <p:nvPr/>
        </p:nvSpPr>
        <p:spPr>
          <a:xfrm>
            <a:off x="554940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430" name="Line 56"/>
          <p:cNvSpPr/>
          <p:nvPr/>
        </p:nvSpPr>
        <p:spPr>
          <a:xfrm>
            <a:off x="550512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431" name="Line 57"/>
          <p:cNvSpPr/>
          <p:nvPr/>
        </p:nvSpPr>
        <p:spPr>
          <a:xfrm>
            <a:off x="546120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pic>
        <p:nvPicPr>
          <p:cNvPr id="1432" name="" descr=""/>
          <p:cNvPicPr/>
          <p:nvPr/>
        </p:nvPicPr>
        <p:blipFill>
          <a:blip r:embed="rId5"/>
          <a:stretch>
            <a:fillRect/>
          </a:stretch>
        </p:blipFill>
        <p:spPr>
          <a:xfrm>
            <a:off x="5506560" y="4128840"/>
            <a:ext cx="218520" cy="164160"/>
          </a:xfrm>
          <a:prstGeom prst="rect">
            <a:avLst/>
          </a:prstGeom>
          <a:ln>
            <a:noFill/>
          </a:ln>
        </p:spPr>
      </p:pic>
      <p:pic>
        <p:nvPicPr>
          <p:cNvPr id="1433" name="" descr=""/>
          <p:cNvPicPr/>
          <p:nvPr/>
        </p:nvPicPr>
        <p:blipFill>
          <a:blip r:embed="rId6"/>
          <a:stretch>
            <a:fillRect/>
          </a:stretch>
        </p:blipFill>
        <p:spPr>
          <a:xfrm>
            <a:off x="5649480" y="4262400"/>
            <a:ext cx="218160" cy="164160"/>
          </a:xfrm>
          <a:prstGeom prst="rect">
            <a:avLst/>
          </a:prstGeom>
          <a:ln>
            <a:noFill/>
          </a:ln>
        </p:spPr>
      </p:pic>
      <p:sp>
        <p:nvSpPr>
          <p:cNvPr id="1434" name="Line 58"/>
          <p:cNvSpPr/>
          <p:nvPr/>
        </p:nvSpPr>
        <p:spPr>
          <a:xfrm>
            <a:off x="5198760" y="3863520"/>
            <a:ext cx="420840" cy="155880"/>
          </a:xfrm>
          <a:prstGeom prst="line">
            <a:avLst/>
          </a:prstGeom>
          <a:ln>
            <a:solidFill>
              <a:srgbClr val="000000"/>
            </a:solidFill>
            <a:headEnd len="med" type="triangle" w="med"/>
            <a:tailEnd len="med" type="triangle" w="med"/>
          </a:ln>
        </p:spPr>
      </p:sp>
      <p:sp>
        <p:nvSpPr>
          <p:cNvPr id="1435" name="TextShape 59"/>
          <p:cNvSpPr txBox="1"/>
          <p:nvPr/>
        </p:nvSpPr>
        <p:spPr>
          <a:xfrm>
            <a:off x="5443920" y="3975480"/>
            <a:ext cx="415440" cy="218520"/>
          </a:xfrm>
          <a:prstGeom prst="rect">
            <a:avLst/>
          </a:prstGeom>
        </p:spPr>
        <p:txBody>
          <a:bodyPr lIns="90000" rIns="90000" tIns="45000" bIns="45000"/>
          <a:p>
            <a:r>
              <a:rPr b="1" lang="en-US" sz="900">
                <a:latin typeface="Arial"/>
              </a:rPr>
              <a:t>Grid</a:t>
            </a:r>
            <a:endParaRPr/>
          </a:p>
        </p:txBody>
      </p:sp>
      <p:sp>
        <p:nvSpPr>
          <p:cNvPr id="1436" name="Line 60"/>
          <p:cNvSpPr/>
          <p:nvPr/>
        </p:nvSpPr>
        <p:spPr>
          <a:xfrm>
            <a:off x="484128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437" name="Line 61"/>
          <p:cNvSpPr/>
          <p:nvPr/>
        </p:nvSpPr>
        <p:spPr>
          <a:xfrm>
            <a:off x="479736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438" name="Line 62"/>
          <p:cNvSpPr/>
          <p:nvPr/>
        </p:nvSpPr>
        <p:spPr>
          <a:xfrm>
            <a:off x="475344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439" name="Line 63"/>
          <p:cNvSpPr/>
          <p:nvPr/>
        </p:nvSpPr>
        <p:spPr>
          <a:xfrm>
            <a:off x="470952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440" name="Line 64"/>
          <p:cNvSpPr/>
          <p:nvPr/>
        </p:nvSpPr>
        <p:spPr>
          <a:xfrm>
            <a:off x="466560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441" name="Line 65"/>
          <p:cNvSpPr/>
          <p:nvPr/>
        </p:nvSpPr>
        <p:spPr>
          <a:xfrm>
            <a:off x="462168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442" name="Line 66"/>
          <p:cNvSpPr/>
          <p:nvPr/>
        </p:nvSpPr>
        <p:spPr>
          <a:xfrm>
            <a:off x="457776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443" name="Line 67"/>
          <p:cNvSpPr/>
          <p:nvPr/>
        </p:nvSpPr>
        <p:spPr>
          <a:xfrm>
            <a:off x="453384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444" name="Line 68"/>
          <p:cNvSpPr/>
          <p:nvPr/>
        </p:nvSpPr>
        <p:spPr>
          <a:xfrm>
            <a:off x="448992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445" name="Line 69"/>
          <p:cNvSpPr/>
          <p:nvPr/>
        </p:nvSpPr>
        <p:spPr>
          <a:xfrm flipH="1">
            <a:off x="4462560" y="4171680"/>
            <a:ext cx="42264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446" name="Line 70"/>
          <p:cNvSpPr/>
          <p:nvPr/>
        </p:nvSpPr>
        <p:spPr>
          <a:xfrm flipH="1">
            <a:off x="4467960" y="4217040"/>
            <a:ext cx="42228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447" name="Line 71"/>
          <p:cNvSpPr/>
          <p:nvPr/>
        </p:nvSpPr>
        <p:spPr>
          <a:xfrm flipH="1">
            <a:off x="4473720" y="4262400"/>
            <a:ext cx="42228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448" name="Line 72"/>
          <p:cNvSpPr/>
          <p:nvPr/>
        </p:nvSpPr>
        <p:spPr>
          <a:xfrm>
            <a:off x="4479120" y="4308480"/>
            <a:ext cx="42228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449" name="Line 73"/>
          <p:cNvSpPr/>
          <p:nvPr/>
        </p:nvSpPr>
        <p:spPr>
          <a:xfrm flipH="1">
            <a:off x="4484520" y="4353840"/>
            <a:ext cx="42228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450" name="Line 74"/>
          <p:cNvSpPr/>
          <p:nvPr/>
        </p:nvSpPr>
        <p:spPr>
          <a:xfrm flipH="1">
            <a:off x="4490280" y="4399200"/>
            <a:ext cx="42264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451" name="Line 75"/>
          <p:cNvSpPr/>
          <p:nvPr/>
        </p:nvSpPr>
        <p:spPr>
          <a:xfrm flipH="1">
            <a:off x="4495680" y="4444920"/>
            <a:ext cx="42264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452" name="Line 76"/>
          <p:cNvSpPr/>
          <p:nvPr/>
        </p:nvSpPr>
        <p:spPr>
          <a:xfrm>
            <a:off x="484128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453" name="Line 77"/>
          <p:cNvSpPr/>
          <p:nvPr/>
        </p:nvSpPr>
        <p:spPr>
          <a:xfrm>
            <a:off x="479736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454" name="Line 78"/>
          <p:cNvSpPr/>
          <p:nvPr/>
        </p:nvSpPr>
        <p:spPr>
          <a:xfrm>
            <a:off x="475344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455" name="Line 79"/>
          <p:cNvSpPr/>
          <p:nvPr/>
        </p:nvSpPr>
        <p:spPr>
          <a:xfrm>
            <a:off x="470952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456" name="Line 80"/>
          <p:cNvSpPr/>
          <p:nvPr/>
        </p:nvSpPr>
        <p:spPr>
          <a:xfrm>
            <a:off x="466560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457" name="Line 81"/>
          <p:cNvSpPr/>
          <p:nvPr/>
        </p:nvSpPr>
        <p:spPr>
          <a:xfrm>
            <a:off x="462168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458" name="Line 82"/>
          <p:cNvSpPr/>
          <p:nvPr/>
        </p:nvSpPr>
        <p:spPr>
          <a:xfrm>
            <a:off x="457776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459" name="Line 83"/>
          <p:cNvSpPr/>
          <p:nvPr/>
        </p:nvSpPr>
        <p:spPr>
          <a:xfrm>
            <a:off x="453384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460" name="Line 84"/>
          <p:cNvSpPr/>
          <p:nvPr/>
        </p:nvSpPr>
        <p:spPr>
          <a:xfrm>
            <a:off x="448992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pic>
        <p:nvPicPr>
          <p:cNvPr id="1461" name="" descr=""/>
          <p:cNvPicPr/>
          <p:nvPr/>
        </p:nvPicPr>
        <p:blipFill>
          <a:blip r:embed="rId7"/>
          <a:stretch>
            <a:fillRect/>
          </a:stretch>
        </p:blipFill>
        <p:spPr>
          <a:xfrm>
            <a:off x="4535280" y="4128840"/>
            <a:ext cx="218160" cy="164160"/>
          </a:xfrm>
          <a:prstGeom prst="rect">
            <a:avLst/>
          </a:prstGeom>
          <a:ln>
            <a:noFill/>
          </a:ln>
        </p:spPr>
      </p:pic>
      <p:pic>
        <p:nvPicPr>
          <p:cNvPr id="1462" name="" descr=""/>
          <p:cNvPicPr/>
          <p:nvPr/>
        </p:nvPicPr>
        <p:blipFill>
          <a:blip r:embed="rId8"/>
          <a:stretch>
            <a:fillRect/>
          </a:stretch>
        </p:blipFill>
        <p:spPr>
          <a:xfrm>
            <a:off x="4677840" y="4262400"/>
            <a:ext cx="218160" cy="164160"/>
          </a:xfrm>
          <a:prstGeom prst="rect">
            <a:avLst/>
          </a:prstGeom>
          <a:ln>
            <a:noFill/>
          </a:ln>
        </p:spPr>
      </p:pic>
      <p:sp>
        <p:nvSpPr>
          <p:cNvPr id="1463" name="Line 85"/>
          <p:cNvSpPr/>
          <p:nvPr/>
        </p:nvSpPr>
        <p:spPr>
          <a:xfrm flipH="1">
            <a:off x="4646520" y="3859560"/>
            <a:ext cx="425520" cy="159480"/>
          </a:xfrm>
          <a:prstGeom prst="line">
            <a:avLst/>
          </a:prstGeom>
          <a:ln>
            <a:solidFill>
              <a:srgbClr val="000000"/>
            </a:solidFill>
            <a:headEnd len="med" type="triangle" w="med"/>
            <a:tailEnd len="med" type="triangle" w="med"/>
          </a:ln>
        </p:spPr>
      </p:sp>
      <p:sp>
        <p:nvSpPr>
          <p:cNvPr id="1464" name="TextShape 86"/>
          <p:cNvSpPr txBox="1"/>
          <p:nvPr/>
        </p:nvSpPr>
        <p:spPr>
          <a:xfrm>
            <a:off x="4491000" y="3975480"/>
            <a:ext cx="415440" cy="218520"/>
          </a:xfrm>
          <a:prstGeom prst="rect">
            <a:avLst/>
          </a:prstGeom>
        </p:spPr>
        <p:txBody>
          <a:bodyPr lIns="90000" rIns="90000" tIns="45000" bIns="45000"/>
          <a:p>
            <a:r>
              <a:rPr b="1" lang="en-US" sz="900">
                <a:latin typeface="Arial"/>
              </a:rPr>
              <a:t>Grid</a:t>
            </a:r>
            <a:endParaRPr/>
          </a:p>
        </p:txBody>
      </p:sp>
      <p:sp>
        <p:nvSpPr>
          <p:cNvPr id="1465" name="CustomShape 87"/>
          <p:cNvSpPr/>
          <p:nvPr/>
        </p:nvSpPr>
        <p:spPr>
          <a:xfrm flipH="1">
            <a:off x="5176080" y="2945520"/>
            <a:ext cx="140760" cy="166320"/>
          </a:xfrm>
          <a:prstGeom prst="wedgeRectCallout">
            <a:avLst>
              <a:gd name="adj1" fmla="val 38791"/>
              <a:gd name="adj2" fmla="val 13435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pic>
        <p:nvPicPr>
          <p:cNvPr id="1466" name="" descr=""/>
          <p:cNvPicPr/>
          <p:nvPr/>
        </p:nvPicPr>
        <p:blipFill>
          <a:blip r:embed="rId9"/>
          <a:stretch>
            <a:fillRect/>
          </a:stretch>
        </p:blipFill>
        <p:spPr>
          <a:xfrm>
            <a:off x="5202360" y="2963520"/>
            <a:ext cx="105840" cy="131760"/>
          </a:xfrm>
          <a:prstGeom prst="rect">
            <a:avLst/>
          </a:prstGeom>
          <a:ln>
            <a:noFill/>
          </a:ln>
        </p:spPr>
      </p:pic>
      <p:sp>
        <p:nvSpPr>
          <p:cNvPr id="1467" name="Line 88"/>
          <p:cNvSpPr/>
          <p:nvPr/>
        </p:nvSpPr>
        <p:spPr>
          <a:xfrm flipV="1">
            <a:off x="5140080" y="3417480"/>
            <a:ext cx="0" cy="335160"/>
          </a:xfrm>
          <a:prstGeom prst="line">
            <a:avLst/>
          </a:prstGeom>
          <a:ln w="73080">
            <a:solidFill>
              <a:srgbClr val="ffff00"/>
            </a:solidFill>
            <a:round/>
          </a:ln>
        </p:spPr>
      </p:sp>
      <p:sp>
        <p:nvSpPr>
          <p:cNvPr id="1468" name="Line 89"/>
          <p:cNvSpPr/>
          <p:nvPr/>
        </p:nvSpPr>
        <p:spPr>
          <a:xfrm flipH="1" flipV="1">
            <a:off x="5140080" y="3262680"/>
            <a:ext cx="1080" cy="336600"/>
          </a:xfrm>
          <a:prstGeom prst="line">
            <a:avLst/>
          </a:prstGeom>
          <a:ln>
            <a:solidFill>
              <a:srgbClr val="000000"/>
            </a:solidFill>
            <a:headEnd len="med" type="triangle" w="med"/>
            <a:tailEnd len="med" type="triangle" w="med"/>
          </a:ln>
        </p:spPr>
      </p:sp>
      <p:sp>
        <p:nvSpPr>
          <p:cNvPr id="1469" name="Line 90"/>
          <p:cNvSpPr/>
          <p:nvPr/>
        </p:nvSpPr>
        <p:spPr>
          <a:xfrm>
            <a:off x="5137920" y="3849480"/>
            <a:ext cx="360" cy="159120"/>
          </a:xfrm>
          <a:prstGeom prst="line">
            <a:avLst/>
          </a:prstGeom>
          <a:ln>
            <a:solidFill>
              <a:srgbClr val="000000"/>
            </a:solidFill>
            <a:headEnd len="med" type="triangle" w="med"/>
            <a:tailEnd len="med" type="triangle" w="med"/>
          </a:ln>
        </p:spPr>
      </p:sp>
      <p:sp>
        <p:nvSpPr>
          <p:cNvPr id="1470" name="TextShape 91"/>
          <p:cNvSpPr txBox="1"/>
          <p:nvPr/>
        </p:nvSpPr>
        <p:spPr>
          <a:xfrm>
            <a:off x="4952160" y="3975480"/>
            <a:ext cx="415440" cy="218520"/>
          </a:xfrm>
          <a:prstGeom prst="rect">
            <a:avLst/>
          </a:prstGeom>
        </p:spPr>
        <p:txBody>
          <a:bodyPr lIns="90000" rIns="90000" tIns="45000" bIns="45000"/>
          <a:p>
            <a:r>
              <a:rPr b="1" lang="en-US" sz="900">
                <a:latin typeface="Arial"/>
              </a:rPr>
              <a:t>Grid</a:t>
            </a:r>
            <a:endParaRPr/>
          </a:p>
        </p:txBody>
      </p:sp>
      <p:sp>
        <p:nvSpPr>
          <p:cNvPr id="1471" name="CustomShape 92"/>
          <p:cNvSpPr/>
          <p:nvPr/>
        </p:nvSpPr>
        <p:spPr>
          <a:xfrm>
            <a:off x="4961880" y="3662640"/>
            <a:ext cx="358560" cy="16416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txBody>
          <a:bodyPr wrap="none" lIns="90000" rIns="90000" tIns="45000" bIns="45000" anchor="ctr"/>
          <a:p>
            <a:pPr algn="ctr"/>
            <a:r>
              <a:rPr lang="en-US" sz="700">
                <a:latin typeface="Arial"/>
              </a:rPr>
              <a:t>Submit</a:t>
            </a:r>
            <a:endParaRPr/>
          </a:p>
          <a:p>
            <a:pPr algn="ctr"/>
            <a:r>
              <a:rPr lang="en-US" sz="700">
                <a:latin typeface="Arial"/>
              </a:rPr>
              <a:t>Proxy</a:t>
            </a:r>
            <a:endParaRPr/>
          </a:p>
        </p:txBody>
      </p:sp>
      <p:sp>
        <p:nvSpPr>
          <p:cNvPr id="1472" name="CustomShape 93"/>
          <p:cNvSpPr/>
          <p:nvPr/>
        </p:nvSpPr>
        <p:spPr>
          <a:xfrm flipH="1">
            <a:off x="3116520" y="2566440"/>
            <a:ext cx="1055160" cy="4075560"/>
          </a:xfrm>
          <a:prstGeom prst="wedgeRectCallout">
            <a:avLst>
              <a:gd name="adj1" fmla="val -9289"/>
              <a:gd name="adj2" fmla="val 8560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pic>
        <p:nvPicPr>
          <p:cNvPr id="1473" name="" descr=""/>
          <p:cNvPicPr/>
          <p:nvPr/>
        </p:nvPicPr>
        <p:blipFill>
          <a:blip r:embed="rId10"/>
          <a:stretch>
            <a:fillRect/>
          </a:stretch>
        </p:blipFill>
        <p:spPr>
          <a:xfrm>
            <a:off x="3192120" y="3534120"/>
            <a:ext cx="894240" cy="725760"/>
          </a:xfrm>
          <a:prstGeom prst="rect">
            <a:avLst/>
          </a:prstGeom>
          <a:ln>
            <a:noFill/>
          </a:ln>
        </p:spPr>
      </p:pic>
      <p:sp>
        <p:nvSpPr>
          <p:cNvPr id="1474" name="Line 94"/>
          <p:cNvSpPr/>
          <p:nvPr/>
        </p:nvSpPr>
        <p:spPr>
          <a:xfrm>
            <a:off x="3946320" y="5805360"/>
            <a:ext cx="89640" cy="76644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475" name="Line 95"/>
          <p:cNvSpPr/>
          <p:nvPr/>
        </p:nvSpPr>
        <p:spPr>
          <a:xfrm>
            <a:off x="3856320" y="5805360"/>
            <a:ext cx="89640" cy="76644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476" name="Line 96"/>
          <p:cNvSpPr/>
          <p:nvPr/>
        </p:nvSpPr>
        <p:spPr>
          <a:xfrm>
            <a:off x="3766320" y="5805360"/>
            <a:ext cx="89640" cy="76644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477" name="Line 97"/>
          <p:cNvSpPr/>
          <p:nvPr/>
        </p:nvSpPr>
        <p:spPr>
          <a:xfrm>
            <a:off x="3676680" y="5805360"/>
            <a:ext cx="89640" cy="76644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478" name="Line 98"/>
          <p:cNvSpPr/>
          <p:nvPr/>
        </p:nvSpPr>
        <p:spPr>
          <a:xfrm>
            <a:off x="3587040" y="5805360"/>
            <a:ext cx="89640" cy="76644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479" name="Line 99"/>
          <p:cNvSpPr/>
          <p:nvPr/>
        </p:nvSpPr>
        <p:spPr>
          <a:xfrm>
            <a:off x="3497040" y="5805360"/>
            <a:ext cx="89640" cy="76644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480" name="Line 100"/>
          <p:cNvSpPr/>
          <p:nvPr/>
        </p:nvSpPr>
        <p:spPr>
          <a:xfrm>
            <a:off x="3407400" y="5805360"/>
            <a:ext cx="89640" cy="76644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481" name="Line 101"/>
          <p:cNvSpPr/>
          <p:nvPr/>
        </p:nvSpPr>
        <p:spPr>
          <a:xfrm>
            <a:off x="3317400" y="5805360"/>
            <a:ext cx="89640" cy="76644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482" name="Line 102"/>
          <p:cNvSpPr/>
          <p:nvPr/>
        </p:nvSpPr>
        <p:spPr>
          <a:xfrm>
            <a:off x="3227760" y="5805360"/>
            <a:ext cx="89640" cy="76644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483" name="Line 103"/>
          <p:cNvSpPr/>
          <p:nvPr/>
        </p:nvSpPr>
        <p:spPr>
          <a:xfrm flipH="1">
            <a:off x="3171960" y="5882400"/>
            <a:ext cx="86328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484" name="Line 104"/>
          <p:cNvSpPr/>
          <p:nvPr/>
        </p:nvSpPr>
        <p:spPr>
          <a:xfrm flipH="1">
            <a:off x="3183480" y="5984640"/>
            <a:ext cx="86292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485" name="Line 105"/>
          <p:cNvSpPr/>
          <p:nvPr/>
        </p:nvSpPr>
        <p:spPr>
          <a:xfrm flipH="1">
            <a:off x="3194640" y="6086520"/>
            <a:ext cx="86292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486" name="Line 106"/>
          <p:cNvSpPr/>
          <p:nvPr/>
        </p:nvSpPr>
        <p:spPr>
          <a:xfrm>
            <a:off x="3206160" y="6188760"/>
            <a:ext cx="86292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487" name="Line 107"/>
          <p:cNvSpPr/>
          <p:nvPr/>
        </p:nvSpPr>
        <p:spPr>
          <a:xfrm flipH="1">
            <a:off x="3217320" y="6291000"/>
            <a:ext cx="86292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488" name="Line 108"/>
          <p:cNvSpPr/>
          <p:nvPr/>
        </p:nvSpPr>
        <p:spPr>
          <a:xfrm flipH="1">
            <a:off x="3228480" y="6392880"/>
            <a:ext cx="86328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489" name="Line 109"/>
          <p:cNvSpPr/>
          <p:nvPr/>
        </p:nvSpPr>
        <p:spPr>
          <a:xfrm flipH="1">
            <a:off x="3240000" y="6495480"/>
            <a:ext cx="86328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490" name="Line 110"/>
          <p:cNvSpPr/>
          <p:nvPr/>
        </p:nvSpPr>
        <p:spPr>
          <a:xfrm>
            <a:off x="3946320" y="5805360"/>
            <a:ext cx="89640" cy="76644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491" name="Line 111"/>
          <p:cNvSpPr/>
          <p:nvPr/>
        </p:nvSpPr>
        <p:spPr>
          <a:xfrm>
            <a:off x="3856320" y="5805360"/>
            <a:ext cx="89640" cy="76644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492" name="Line 112"/>
          <p:cNvSpPr/>
          <p:nvPr/>
        </p:nvSpPr>
        <p:spPr>
          <a:xfrm>
            <a:off x="3766320" y="5805360"/>
            <a:ext cx="89640" cy="76644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493" name="Line 113"/>
          <p:cNvSpPr/>
          <p:nvPr/>
        </p:nvSpPr>
        <p:spPr>
          <a:xfrm>
            <a:off x="3676680" y="5805360"/>
            <a:ext cx="89640" cy="76644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494" name="Line 114"/>
          <p:cNvSpPr/>
          <p:nvPr/>
        </p:nvSpPr>
        <p:spPr>
          <a:xfrm>
            <a:off x="3587040" y="5805360"/>
            <a:ext cx="89640" cy="76644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495" name="Line 115"/>
          <p:cNvSpPr/>
          <p:nvPr/>
        </p:nvSpPr>
        <p:spPr>
          <a:xfrm>
            <a:off x="3497040" y="5805360"/>
            <a:ext cx="89640" cy="76644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496" name="Line 116"/>
          <p:cNvSpPr/>
          <p:nvPr/>
        </p:nvSpPr>
        <p:spPr>
          <a:xfrm>
            <a:off x="3407400" y="5805360"/>
            <a:ext cx="89640" cy="76644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497" name="Line 117"/>
          <p:cNvSpPr/>
          <p:nvPr/>
        </p:nvSpPr>
        <p:spPr>
          <a:xfrm>
            <a:off x="3317400" y="5805360"/>
            <a:ext cx="89640" cy="76644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498" name="Line 118"/>
          <p:cNvSpPr/>
          <p:nvPr/>
        </p:nvSpPr>
        <p:spPr>
          <a:xfrm>
            <a:off x="3227760" y="5805360"/>
            <a:ext cx="89640" cy="76644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pic>
        <p:nvPicPr>
          <p:cNvPr id="1499" name="" descr=""/>
          <p:cNvPicPr/>
          <p:nvPr/>
        </p:nvPicPr>
        <p:blipFill>
          <a:blip r:embed="rId11"/>
          <a:stretch>
            <a:fillRect/>
          </a:stretch>
        </p:blipFill>
        <p:spPr>
          <a:xfrm>
            <a:off x="3320640" y="5786640"/>
            <a:ext cx="445680" cy="367920"/>
          </a:xfrm>
          <a:prstGeom prst="rect">
            <a:avLst/>
          </a:prstGeom>
          <a:ln>
            <a:noFill/>
          </a:ln>
        </p:spPr>
      </p:pic>
      <p:sp>
        <p:nvSpPr>
          <p:cNvPr id="1500" name="TextShape 119"/>
          <p:cNvSpPr txBox="1"/>
          <p:nvPr/>
        </p:nvSpPr>
        <p:spPr>
          <a:xfrm>
            <a:off x="3309480" y="5505480"/>
            <a:ext cx="651600" cy="346320"/>
          </a:xfrm>
          <a:prstGeom prst="rect">
            <a:avLst/>
          </a:prstGeom>
        </p:spPr>
        <p:txBody>
          <a:bodyPr lIns="90000" rIns="90000" tIns="45000" bIns="45000"/>
          <a:p>
            <a:r>
              <a:rPr b="1" lang="en-US">
                <a:latin typeface="Arial"/>
              </a:rPr>
              <a:t>Grid</a:t>
            </a:r>
            <a:endParaRPr/>
          </a:p>
        </p:txBody>
      </p:sp>
      <p:pic>
        <p:nvPicPr>
          <p:cNvPr id="1501" name="" descr=""/>
          <p:cNvPicPr/>
          <p:nvPr/>
        </p:nvPicPr>
        <p:blipFill>
          <a:blip r:embed="rId12"/>
          <a:stretch>
            <a:fillRect/>
          </a:stretch>
        </p:blipFill>
        <p:spPr>
          <a:xfrm>
            <a:off x="3611880" y="6086160"/>
            <a:ext cx="445680" cy="367560"/>
          </a:xfrm>
          <a:prstGeom prst="rect">
            <a:avLst/>
          </a:prstGeom>
          <a:ln>
            <a:noFill/>
          </a:ln>
        </p:spPr>
      </p:pic>
      <p:sp>
        <p:nvSpPr>
          <p:cNvPr id="1502" name="CustomShape 120"/>
          <p:cNvSpPr/>
          <p:nvPr/>
        </p:nvSpPr>
        <p:spPr>
          <a:xfrm>
            <a:off x="3455280" y="2859840"/>
            <a:ext cx="372240" cy="408600"/>
          </a:xfrm>
          <a:prstGeom prst="foldedCorner">
            <a:avLst>
              <a:gd name="adj" fmla="val 18900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sp>
        <p:nvSpPr>
          <p:cNvPr id="1503" name="Line 121"/>
          <p:cNvSpPr/>
          <p:nvPr/>
        </p:nvSpPr>
        <p:spPr>
          <a:xfrm>
            <a:off x="3508200" y="2910960"/>
            <a:ext cx="26568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1504" name="Line 122"/>
          <p:cNvSpPr/>
          <p:nvPr/>
        </p:nvSpPr>
        <p:spPr>
          <a:xfrm>
            <a:off x="3508200" y="2961720"/>
            <a:ext cx="15912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1505" name="Line 123"/>
          <p:cNvSpPr/>
          <p:nvPr/>
        </p:nvSpPr>
        <p:spPr>
          <a:xfrm>
            <a:off x="3508200" y="3013200"/>
            <a:ext cx="21240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1506" name="Line 124"/>
          <p:cNvSpPr/>
          <p:nvPr/>
        </p:nvSpPr>
        <p:spPr>
          <a:xfrm>
            <a:off x="3508200" y="3064320"/>
            <a:ext cx="26568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1507" name="Line 125"/>
          <p:cNvSpPr/>
          <p:nvPr/>
        </p:nvSpPr>
        <p:spPr>
          <a:xfrm>
            <a:off x="3508200" y="3115080"/>
            <a:ext cx="26568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1508" name="TextShape 126"/>
          <p:cNvSpPr txBox="1"/>
          <p:nvPr/>
        </p:nvSpPr>
        <p:spPr>
          <a:xfrm>
            <a:off x="3287520" y="2566440"/>
            <a:ext cx="703440" cy="376920"/>
          </a:xfrm>
          <a:prstGeom prst="rect">
            <a:avLst/>
          </a:prstGeom>
        </p:spPr>
        <p:txBody>
          <a:bodyPr lIns="90000" rIns="90000" tIns="45000" bIns="45000"/>
          <a:p>
            <a:r>
              <a:rPr lang="en-US" sz="2000">
                <a:latin typeface="Arial"/>
              </a:rPr>
              <a:t>DAX</a:t>
            </a:r>
            <a:endParaRPr/>
          </a:p>
        </p:txBody>
      </p:sp>
      <p:sp>
        <p:nvSpPr>
          <p:cNvPr id="1509" name="Line 127"/>
          <p:cNvSpPr/>
          <p:nvPr/>
        </p:nvSpPr>
        <p:spPr>
          <a:xfrm>
            <a:off x="3635280" y="3268440"/>
            <a:ext cx="0" cy="339120"/>
          </a:xfrm>
          <a:prstGeom prst="line">
            <a:avLst/>
          </a:prstGeom>
          <a:ln w="36720">
            <a:solidFill>
              <a:srgbClr val="000000"/>
            </a:solidFill>
            <a:round/>
            <a:tailEnd len="med" type="triangle" w="med"/>
          </a:ln>
        </p:spPr>
      </p:sp>
      <p:sp>
        <p:nvSpPr>
          <p:cNvPr id="1510" name="Line 128"/>
          <p:cNvSpPr/>
          <p:nvPr/>
        </p:nvSpPr>
        <p:spPr>
          <a:xfrm>
            <a:off x="3636360" y="5227920"/>
            <a:ext cx="0" cy="350280"/>
          </a:xfrm>
          <a:prstGeom prst="line">
            <a:avLst/>
          </a:prstGeom>
          <a:ln w="36720">
            <a:solidFill>
              <a:srgbClr val="000000"/>
            </a:solidFill>
            <a:round/>
            <a:tailEnd len="med" type="triangle" w="med"/>
          </a:ln>
        </p:spPr>
      </p:sp>
      <p:sp>
        <p:nvSpPr>
          <p:cNvPr id="1511" name="CustomShape 129"/>
          <p:cNvSpPr/>
          <p:nvPr/>
        </p:nvSpPr>
        <p:spPr>
          <a:xfrm>
            <a:off x="3455280" y="4791240"/>
            <a:ext cx="372240" cy="408600"/>
          </a:xfrm>
          <a:prstGeom prst="foldedCorner">
            <a:avLst>
              <a:gd name="adj" fmla="val 18900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sp>
        <p:nvSpPr>
          <p:cNvPr id="1512" name="Line 130"/>
          <p:cNvSpPr/>
          <p:nvPr/>
        </p:nvSpPr>
        <p:spPr>
          <a:xfrm>
            <a:off x="3508200" y="4842360"/>
            <a:ext cx="26568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1513" name="Line 131"/>
          <p:cNvSpPr/>
          <p:nvPr/>
        </p:nvSpPr>
        <p:spPr>
          <a:xfrm>
            <a:off x="3508200" y="4893120"/>
            <a:ext cx="15912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1514" name="Line 132"/>
          <p:cNvSpPr/>
          <p:nvPr/>
        </p:nvSpPr>
        <p:spPr>
          <a:xfrm>
            <a:off x="3508200" y="4944600"/>
            <a:ext cx="21240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1515" name="Line 133"/>
          <p:cNvSpPr/>
          <p:nvPr/>
        </p:nvSpPr>
        <p:spPr>
          <a:xfrm>
            <a:off x="3508200" y="4995720"/>
            <a:ext cx="26568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1516" name="Line 134"/>
          <p:cNvSpPr/>
          <p:nvPr/>
        </p:nvSpPr>
        <p:spPr>
          <a:xfrm>
            <a:off x="3508200" y="5046480"/>
            <a:ext cx="26568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1517" name="TextShape 135"/>
          <p:cNvSpPr txBox="1"/>
          <p:nvPr/>
        </p:nvSpPr>
        <p:spPr>
          <a:xfrm>
            <a:off x="3336840" y="4523040"/>
            <a:ext cx="633240" cy="326520"/>
          </a:xfrm>
          <a:prstGeom prst="rect">
            <a:avLst/>
          </a:prstGeom>
        </p:spPr>
        <p:txBody>
          <a:bodyPr lIns="90000" rIns="90000" tIns="45000" bIns="45000"/>
          <a:p>
            <a:r>
              <a:rPr lang="en-US" sz="1640">
                <a:latin typeface="Arial"/>
              </a:rPr>
              <a:t>DAG</a:t>
            </a:r>
            <a:endParaRPr/>
          </a:p>
        </p:txBody>
      </p:sp>
      <p:sp>
        <p:nvSpPr>
          <p:cNvPr id="1518" name="Line 136"/>
          <p:cNvSpPr/>
          <p:nvPr/>
        </p:nvSpPr>
        <p:spPr>
          <a:xfrm>
            <a:off x="3637800" y="4226760"/>
            <a:ext cx="0" cy="350280"/>
          </a:xfrm>
          <a:prstGeom prst="line">
            <a:avLst/>
          </a:prstGeom>
          <a:ln w="36720">
            <a:solidFill>
              <a:srgbClr val="000000"/>
            </a:solidFill>
            <a:round/>
            <a:tailEnd len="med" type="triangle" w="med"/>
          </a:ln>
        </p:spPr>
      </p:sp>
      <p:sp>
        <p:nvSpPr>
          <p:cNvPr id="1519" name="TextShape 137"/>
          <p:cNvSpPr txBox="1"/>
          <p:nvPr/>
        </p:nvSpPr>
        <p:spPr>
          <a:xfrm>
            <a:off x="846720" y="1800720"/>
            <a:ext cx="1213920" cy="433440"/>
          </a:xfrm>
          <a:prstGeom prst="rect">
            <a:avLst/>
          </a:prstGeom>
        </p:spPr>
        <p:txBody>
          <a:bodyPr lIns="90000" rIns="90000" tIns="45000" bIns="45000"/>
          <a:p>
            <a:pPr algn="ctr"/>
            <a:r>
              <a:rPr b="1" lang="en-US" sz="2400">
                <a:latin typeface="Arial"/>
              </a:rPr>
              <a:t>Submit</a:t>
            </a:r>
            <a:endParaRPr/>
          </a:p>
        </p:txBody>
      </p:sp>
      <p:sp>
        <p:nvSpPr>
          <p:cNvPr id="1520" name="Line 138"/>
          <p:cNvSpPr/>
          <p:nvPr/>
        </p:nvSpPr>
        <p:spPr>
          <a:xfrm>
            <a:off x="173232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521" name="Line 139"/>
          <p:cNvSpPr/>
          <p:nvPr/>
        </p:nvSpPr>
        <p:spPr>
          <a:xfrm>
            <a:off x="166104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522" name="Line 140"/>
          <p:cNvSpPr/>
          <p:nvPr/>
        </p:nvSpPr>
        <p:spPr>
          <a:xfrm>
            <a:off x="159012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523" name="Line 141"/>
          <p:cNvSpPr/>
          <p:nvPr/>
        </p:nvSpPr>
        <p:spPr>
          <a:xfrm>
            <a:off x="151956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524" name="Line 142"/>
          <p:cNvSpPr/>
          <p:nvPr/>
        </p:nvSpPr>
        <p:spPr>
          <a:xfrm>
            <a:off x="144828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525" name="Line 143"/>
          <p:cNvSpPr/>
          <p:nvPr/>
        </p:nvSpPr>
        <p:spPr>
          <a:xfrm>
            <a:off x="137736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526" name="Line 144"/>
          <p:cNvSpPr/>
          <p:nvPr/>
        </p:nvSpPr>
        <p:spPr>
          <a:xfrm>
            <a:off x="130644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527" name="Line 145"/>
          <p:cNvSpPr/>
          <p:nvPr/>
        </p:nvSpPr>
        <p:spPr>
          <a:xfrm>
            <a:off x="123516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528" name="Line 146"/>
          <p:cNvSpPr/>
          <p:nvPr/>
        </p:nvSpPr>
        <p:spPr>
          <a:xfrm>
            <a:off x="116424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529" name="Line 147"/>
          <p:cNvSpPr/>
          <p:nvPr/>
        </p:nvSpPr>
        <p:spPr>
          <a:xfrm flipH="1">
            <a:off x="1119960" y="5544360"/>
            <a:ext cx="68292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530" name="Line 148"/>
          <p:cNvSpPr/>
          <p:nvPr/>
        </p:nvSpPr>
        <p:spPr>
          <a:xfrm flipH="1">
            <a:off x="1128960" y="5648040"/>
            <a:ext cx="6825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531" name="Line 149"/>
          <p:cNvSpPr/>
          <p:nvPr/>
        </p:nvSpPr>
        <p:spPr>
          <a:xfrm flipH="1">
            <a:off x="1137960" y="5751000"/>
            <a:ext cx="6825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532" name="Line 150"/>
          <p:cNvSpPr/>
          <p:nvPr/>
        </p:nvSpPr>
        <p:spPr>
          <a:xfrm>
            <a:off x="1146960" y="5855040"/>
            <a:ext cx="6825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533" name="Line 151"/>
          <p:cNvSpPr/>
          <p:nvPr/>
        </p:nvSpPr>
        <p:spPr>
          <a:xfrm flipH="1">
            <a:off x="1155960" y="5958360"/>
            <a:ext cx="6825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534" name="Line 152"/>
          <p:cNvSpPr/>
          <p:nvPr/>
        </p:nvSpPr>
        <p:spPr>
          <a:xfrm flipH="1">
            <a:off x="1164600" y="6061680"/>
            <a:ext cx="68292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535" name="Line 153"/>
          <p:cNvSpPr/>
          <p:nvPr/>
        </p:nvSpPr>
        <p:spPr>
          <a:xfrm flipH="1">
            <a:off x="1173600" y="6165360"/>
            <a:ext cx="68292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536" name="Line 154"/>
          <p:cNvSpPr/>
          <p:nvPr/>
        </p:nvSpPr>
        <p:spPr>
          <a:xfrm>
            <a:off x="173232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537" name="Line 155"/>
          <p:cNvSpPr/>
          <p:nvPr/>
        </p:nvSpPr>
        <p:spPr>
          <a:xfrm>
            <a:off x="166104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538" name="Line 156"/>
          <p:cNvSpPr/>
          <p:nvPr/>
        </p:nvSpPr>
        <p:spPr>
          <a:xfrm>
            <a:off x="159012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539" name="Line 157"/>
          <p:cNvSpPr/>
          <p:nvPr/>
        </p:nvSpPr>
        <p:spPr>
          <a:xfrm>
            <a:off x="151956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540" name="Line 158"/>
          <p:cNvSpPr/>
          <p:nvPr/>
        </p:nvSpPr>
        <p:spPr>
          <a:xfrm>
            <a:off x="144828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541" name="Line 159"/>
          <p:cNvSpPr/>
          <p:nvPr/>
        </p:nvSpPr>
        <p:spPr>
          <a:xfrm>
            <a:off x="137736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542" name="Line 160"/>
          <p:cNvSpPr/>
          <p:nvPr/>
        </p:nvSpPr>
        <p:spPr>
          <a:xfrm>
            <a:off x="130644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543" name="Line 161"/>
          <p:cNvSpPr/>
          <p:nvPr/>
        </p:nvSpPr>
        <p:spPr>
          <a:xfrm>
            <a:off x="123516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544" name="Line 162"/>
          <p:cNvSpPr/>
          <p:nvPr/>
        </p:nvSpPr>
        <p:spPr>
          <a:xfrm>
            <a:off x="116424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545" name="TextShape 163"/>
          <p:cNvSpPr txBox="1"/>
          <p:nvPr/>
        </p:nvSpPr>
        <p:spPr>
          <a:xfrm>
            <a:off x="1149120" y="5199120"/>
            <a:ext cx="651600" cy="346320"/>
          </a:xfrm>
          <a:prstGeom prst="rect">
            <a:avLst/>
          </a:prstGeom>
        </p:spPr>
        <p:txBody>
          <a:bodyPr lIns="90000" rIns="90000" tIns="45000" bIns="45000"/>
          <a:p>
            <a:r>
              <a:rPr b="1" lang="en-US">
                <a:latin typeface="Arial"/>
              </a:rPr>
              <a:t>Grid</a:t>
            </a:r>
            <a:endParaRPr/>
          </a:p>
        </p:txBody>
      </p:sp>
      <p:pic>
        <p:nvPicPr>
          <p:cNvPr id="1546" name="" descr=""/>
          <p:cNvPicPr/>
          <p:nvPr/>
        </p:nvPicPr>
        <p:blipFill>
          <a:blip r:embed="rId13"/>
          <a:stretch>
            <a:fillRect/>
          </a:stretch>
        </p:blipFill>
        <p:spPr>
          <a:xfrm>
            <a:off x="2008800" y="2613240"/>
            <a:ext cx="781200" cy="1012320"/>
          </a:xfrm>
          <a:prstGeom prst="rect">
            <a:avLst/>
          </a:prstGeom>
          <a:ln>
            <a:noFill/>
          </a:ln>
        </p:spPr>
      </p:pic>
      <p:pic>
        <p:nvPicPr>
          <p:cNvPr id="1547" name="" descr=""/>
          <p:cNvPicPr/>
          <p:nvPr/>
        </p:nvPicPr>
        <p:blipFill>
          <a:blip r:embed="rId14"/>
          <a:stretch>
            <a:fillRect/>
          </a:stretch>
        </p:blipFill>
        <p:spPr>
          <a:xfrm>
            <a:off x="468000" y="2613240"/>
            <a:ext cx="1242720" cy="1161360"/>
          </a:xfrm>
          <a:prstGeom prst="rect">
            <a:avLst/>
          </a:prstGeom>
          <a:ln>
            <a:noFill/>
          </a:ln>
        </p:spPr>
      </p:pic>
      <p:sp>
        <p:nvSpPr>
          <p:cNvPr id="1548" name="Line 164"/>
          <p:cNvSpPr/>
          <p:nvPr/>
        </p:nvSpPr>
        <p:spPr>
          <a:xfrm>
            <a:off x="1095120" y="2973960"/>
            <a:ext cx="366840" cy="0"/>
          </a:xfrm>
          <a:prstGeom prst="line">
            <a:avLst/>
          </a:prstGeom>
          <a:ln w="73080">
            <a:solidFill>
              <a:srgbClr val="ffff00"/>
            </a:solidFill>
            <a:round/>
          </a:ln>
        </p:spPr>
      </p:sp>
      <p:sp>
        <p:nvSpPr>
          <p:cNvPr id="1549" name="Line 165"/>
          <p:cNvSpPr/>
          <p:nvPr/>
        </p:nvSpPr>
        <p:spPr>
          <a:xfrm flipV="1">
            <a:off x="1440000" y="2973960"/>
            <a:ext cx="0" cy="907560"/>
          </a:xfrm>
          <a:prstGeom prst="line">
            <a:avLst/>
          </a:prstGeom>
          <a:ln w="73080">
            <a:solidFill>
              <a:srgbClr val="ffff00"/>
            </a:solidFill>
            <a:round/>
          </a:ln>
        </p:spPr>
      </p:sp>
      <p:sp>
        <p:nvSpPr>
          <p:cNvPr id="1550" name="Line 166"/>
          <p:cNvSpPr/>
          <p:nvPr/>
        </p:nvSpPr>
        <p:spPr>
          <a:xfrm>
            <a:off x="252756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551" name="Line 167"/>
          <p:cNvSpPr/>
          <p:nvPr/>
        </p:nvSpPr>
        <p:spPr>
          <a:xfrm>
            <a:off x="245628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552" name="Line 168"/>
          <p:cNvSpPr/>
          <p:nvPr/>
        </p:nvSpPr>
        <p:spPr>
          <a:xfrm>
            <a:off x="238536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553" name="Line 169"/>
          <p:cNvSpPr/>
          <p:nvPr/>
        </p:nvSpPr>
        <p:spPr>
          <a:xfrm>
            <a:off x="231444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554" name="Line 170"/>
          <p:cNvSpPr/>
          <p:nvPr/>
        </p:nvSpPr>
        <p:spPr>
          <a:xfrm>
            <a:off x="224316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555" name="Line 171"/>
          <p:cNvSpPr/>
          <p:nvPr/>
        </p:nvSpPr>
        <p:spPr>
          <a:xfrm>
            <a:off x="217224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556" name="Line 172"/>
          <p:cNvSpPr/>
          <p:nvPr/>
        </p:nvSpPr>
        <p:spPr>
          <a:xfrm>
            <a:off x="210132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557" name="Line 173"/>
          <p:cNvSpPr/>
          <p:nvPr/>
        </p:nvSpPr>
        <p:spPr>
          <a:xfrm>
            <a:off x="203004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558" name="Line 174"/>
          <p:cNvSpPr/>
          <p:nvPr/>
        </p:nvSpPr>
        <p:spPr>
          <a:xfrm>
            <a:off x="195912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559" name="Line 175"/>
          <p:cNvSpPr/>
          <p:nvPr/>
        </p:nvSpPr>
        <p:spPr>
          <a:xfrm flipH="1">
            <a:off x="1914840" y="5544360"/>
            <a:ext cx="68292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560" name="Line 176"/>
          <p:cNvSpPr/>
          <p:nvPr/>
        </p:nvSpPr>
        <p:spPr>
          <a:xfrm flipH="1">
            <a:off x="1923840" y="5648040"/>
            <a:ext cx="6825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561" name="Line 177"/>
          <p:cNvSpPr/>
          <p:nvPr/>
        </p:nvSpPr>
        <p:spPr>
          <a:xfrm flipH="1">
            <a:off x="1932840" y="5751000"/>
            <a:ext cx="6825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562" name="Line 178"/>
          <p:cNvSpPr/>
          <p:nvPr/>
        </p:nvSpPr>
        <p:spPr>
          <a:xfrm>
            <a:off x="1941840" y="5855040"/>
            <a:ext cx="6825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563" name="Line 179"/>
          <p:cNvSpPr/>
          <p:nvPr/>
        </p:nvSpPr>
        <p:spPr>
          <a:xfrm flipH="1">
            <a:off x="1950840" y="5958360"/>
            <a:ext cx="6825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564" name="Line 180"/>
          <p:cNvSpPr/>
          <p:nvPr/>
        </p:nvSpPr>
        <p:spPr>
          <a:xfrm flipH="1">
            <a:off x="1959480" y="6061680"/>
            <a:ext cx="68292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565" name="Line 181"/>
          <p:cNvSpPr/>
          <p:nvPr/>
        </p:nvSpPr>
        <p:spPr>
          <a:xfrm flipH="1">
            <a:off x="1968480" y="6165360"/>
            <a:ext cx="68292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566" name="Line 182"/>
          <p:cNvSpPr/>
          <p:nvPr/>
        </p:nvSpPr>
        <p:spPr>
          <a:xfrm>
            <a:off x="252756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567" name="Line 183"/>
          <p:cNvSpPr/>
          <p:nvPr/>
        </p:nvSpPr>
        <p:spPr>
          <a:xfrm>
            <a:off x="245628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568" name="Line 184"/>
          <p:cNvSpPr/>
          <p:nvPr/>
        </p:nvSpPr>
        <p:spPr>
          <a:xfrm>
            <a:off x="238536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569" name="Line 185"/>
          <p:cNvSpPr/>
          <p:nvPr/>
        </p:nvSpPr>
        <p:spPr>
          <a:xfrm>
            <a:off x="231444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570" name="Line 186"/>
          <p:cNvSpPr/>
          <p:nvPr/>
        </p:nvSpPr>
        <p:spPr>
          <a:xfrm>
            <a:off x="224316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571" name="Line 187"/>
          <p:cNvSpPr/>
          <p:nvPr/>
        </p:nvSpPr>
        <p:spPr>
          <a:xfrm>
            <a:off x="217224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572" name="Line 188"/>
          <p:cNvSpPr/>
          <p:nvPr/>
        </p:nvSpPr>
        <p:spPr>
          <a:xfrm>
            <a:off x="210132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573" name="Line 189"/>
          <p:cNvSpPr/>
          <p:nvPr/>
        </p:nvSpPr>
        <p:spPr>
          <a:xfrm>
            <a:off x="203004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574" name="Line 190"/>
          <p:cNvSpPr/>
          <p:nvPr/>
        </p:nvSpPr>
        <p:spPr>
          <a:xfrm>
            <a:off x="195912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575" name="Line 191"/>
          <p:cNvSpPr/>
          <p:nvPr/>
        </p:nvSpPr>
        <p:spPr>
          <a:xfrm>
            <a:off x="1534680" y="4844880"/>
            <a:ext cx="680400" cy="353880"/>
          </a:xfrm>
          <a:prstGeom prst="line">
            <a:avLst/>
          </a:prstGeom>
          <a:ln>
            <a:solidFill>
              <a:srgbClr val="000000"/>
            </a:solidFill>
            <a:headEnd len="med" type="triangle" w="med"/>
            <a:tailEnd len="med" type="triangle" w="med"/>
          </a:ln>
        </p:spPr>
      </p:sp>
      <p:sp>
        <p:nvSpPr>
          <p:cNvPr id="1576" name="TextShape 192"/>
          <p:cNvSpPr txBox="1"/>
          <p:nvPr/>
        </p:nvSpPr>
        <p:spPr>
          <a:xfrm>
            <a:off x="1908360" y="5199120"/>
            <a:ext cx="651600" cy="346320"/>
          </a:xfrm>
          <a:prstGeom prst="rect">
            <a:avLst/>
          </a:prstGeom>
        </p:spPr>
        <p:txBody>
          <a:bodyPr lIns="90000" rIns="90000" tIns="45000" bIns="45000"/>
          <a:p>
            <a:r>
              <a:rPr b="1" lang="en-US">
                <a:latin typeface="Arial"/>
              </a:rPr>
              <a:t>Grid</a:t>
            </a:r>
            <a:endParaRPr/>
          </a:p>
        </p:txBody>
      </p:sp>
      <p:sp>
        <p:nvSpPr>
          <p:cNvPr id="1577" name="Line 193"/>
          <p:cNvSpPr/>
          <p:nvPr/>
        </p:nvSpPr>
        <p:spPr>
          <a:xfrm>
            <a:off x="95724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578" name="Line 194"/>
          <p:cNvSpPr/>
          <p:nvPr/>
        </p:nvSpPr>
        <p:spPr>
          <a:xfrm>
            <a:off x="88596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579" name="Line 195"/>
          <p:cNvSpPr/>
          <p:nvPr/>
        </p:nvSpPr>
        <p:spPr>
          <a:xfrm>
            <a:off x="81540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580" name="Line 196"/>
          <p:cNvSpPr/>
          <p:nvPr/>
        </p:nvSpPr>
        <p:spPr>
          <a:xfrm>
            <a:off x="74412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581" name="Line 197"/>
          <p:cNvSpPr/>
          <p:nvPr/>
        </p:nvSpPr>
        <p:spPr>
          <a:xfrm>
            <a:off x="67320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582" name="Line 198"/>
          <p:cNvSpPr/>
          <p:nvPr/>
        </p:nvSpPr>
        <p:spPr>
          <a:xfrm>
            <a:off x="60192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583" name="Line 199"/>
          <p:cNvSpPr/>
          <p:nvPr/>
        </p:nvSpPr>
        <p:spPr>
          <a:xfrm>
            <a:off x="53100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584" name="Line 200"/>
          <p:cNvSpPr/>
          <p:nvPr/>
        </p:nvSpPr>
        <p:spPr>
          <a:xfrm>
            <a:off x="46008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585" name="Line 201"/>
          <p:cNvSpPr/>
          <p:nvPr/>
        </p:nvSpPr>
        <p:spPr>
          <a:xfrm>
            <a:off x="38916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586" name="Line 202"/>
          <p:cNvSpPr/>
          <p:nvPr/>
        </p:nvSpPr>
        <p:spPr>
          <a:xfrm flipH="1">
            <a:off x="344880" y="5544360"/>
            <a:ext cx="68292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587" name="Line 203"/>
          <p:cNvSpPr/>
          <p:nvPr/>
        </p:nvSpPr>
        <p:spPr>
          <a:xfrm flipH="1">
            <a:off x="353880" y="5648040"/>
            <a:ext cx="6825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588" name="Line 204"/>
          <p:cNvSpPr/>
          <p:nvPr/>
        </p:nvSpPr>
        <p:spPr>
          <a:xfrm flipH="1">
            <a:off x="362880" y="5751000"/>
            <a:ext cx="6825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589" name="Line 205"/>
          <p:cNvSpPr/>
          <p:nvPr/>
        </p:nvSpPr>
        <p:spPr>
          <a:xfrm>
            <a:off x="371880" y="5855040"/>
            <a:ext cx="6825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590" name="Line 206"/>
          <p:cNvSpPr/>
          <p:nvPr/>
        </p:nvSpPr>
        <p:spPr>
          <a:xfrm flipH="1">
            <a:off x="380880" y="5958360"/>
            <a:ext cx="6825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591" name="Line 207"/>
          <p:cNvSpPr/>
          <p:nvPr/>
        </p:nvSpPr>
        <p:spPr>
          <a:xfrm flipH="1">
            <a:off x="389520" y="6061680"/>
            <a:ext cx="68292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592" name="Line 208"/>
          <p:cNvSpPr/>
          <p:nvPr/>
        </p:nvSpPr>
        <p:spPr>
          <a:xfrm flipH="1">
            <a:off x="398520" y="6165360"/>
            <a:ext cx="68292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593" name="Line 209"/>
          <p:cNvSpPr/>
          <p:nvPr/>
        </p:nvSpPr>
        <p:spPr>
          <a:xfrm>
            <a:off x="95724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594" name="Line 210"/>
          <p:cNvSpPr/>
          <p:nvPr/>
        </p:nvSpPr>
        <p:spPr>
          <a:xfrm>
            <a:off x="88596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595" name="Line 211"/>
          <p:cNvSpPr/>
          <p:nvPr/>
        </p:nvSpPr>
        <p:spPr>
          <a:xfrm>
            <a:off x="81540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596" name="Line 212"/>
          <p:cNvSpPr/>
          <p:nvPr/>
        </p:nvSpPr>
        <p:spPr>
          <a:xfrm>
            <a:off x="74412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597" name="Line 213"/>
          <p:cNvSpPr/>
          <p:nvPr/>
        </p:nvSpPr>
        <p:spPr>
          <a:xfrm>
            <a:off x="67320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598" name="Line 214"/>
          <p:cNvSpPr/>
          <p:nvPr/>
        </p:nvSpPr>
        <p:spPr>
          <a:xfrm>
            <a:off x="60192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599" name="Line 215"/>
          <p:cNvSpPr/>
          <p:nvPr/>
        </p:nvSpPr>
        <p:spPr>
          <a:xfrm>
            <a:off x="53100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600" name="Line 216"/>
          <p:cNvSpPr/>
          <p:nvPr/>
        </p:nvSpPr>
        <p:spPr>
          <a:xfrm>
            <a:off x="46008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601" name="Line 217"/>
          <p:cNvSpPr/>
          <p:nvPr/>
        </p:nvSpPr>
        <p:spPr>
          <a:xfrm>
            <a:off x="38916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602" name="Line 218"/>
          <p:cNvSpPr/>
          <p:nvPr/>
        </p:nvSpPr>
        <p:spPr>
          <a:xfrm flipH="1">
            <a:off x="642240" y="4836600"/>
            <a:ext cx="687600" cy="362520"/>
          </a:xfrm>
          <a:prstGeom prst="line">
            <a:avLst/>
          </a:prstGeom>
          <a:ln>
            <a:solidFill>
              <a:srgbClr val="000000"/>
            </a:solidFill>
            <a:headEnd len="med" type="triangle" w="med"/>
            <a:tailEnd len="med" type="triangle" w="med"/>
          </a:ln>
        </p:spPr>
      </p:sp>
      <p:sp>
        <p:nvSpPr>
          <p:cNvPr id="1603" name="TextShape 219"/>
          <p:cNvSpPr txBox="1"/>
          <p:nvPr/>
        </p:nvSpPr>
        <p:spPr>
          <a:xfrm>
            <a:off x="338040" y="5199120"/>
            <a:ext cx="651600" cy="346320"/>
          </a:xfrm>
          <a:prstGeom prst="rect">
            <a:avLst/>
          </a:prstGeom>
        </p:spPr>
        <p:txBody>
          <a:bodyPr lIns="90000" rIns="90000" tIns="45000" bIns="45000"/>
          <a:p>
            <a:r>
              <a:rPr b="1" lang="en-US">
                <a:latin typeface="Arial"/>
              </a:rPr>
              <a:t>Grid</a:t>
            </a:r>
            <a:endParaRPr/>
          </a:p>
        </p:txBody>
      </p:sp>
      <p:sp>
        <p:nvSpPr>
          <p:cNvPr id="1604" name="CustomShape 220"/>
          <p:cNvSpPr/>
          <p:nvPr/>
        </p:nvSpPr>
        <p:spPr>
          <a:xfrm>
            <a:off x="1545840" y="2762640"/>
            <a:ext cx="380880" cy="450720"/>
          </a:xfrm>
          <a:prstGeom prst="wedgeRectCallout">
            <a:avLst>
              <a:gd name="adj1" fmla="val -7689"/>
              <a:gd name="adj2" fmla="val 11773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pic>
        <p:nvPicPr>
          <p:cNvPr id="1605" name="" descr=""/>
          <p:cNvPicPr/>
          <p:nvPr/>
        </p:nvPicPr>
        <p:blipFill>
          <a:blip r:embed="rId15"/>
          <a:stretch>
            <a:fillRect/>
          </a:stretch>
        </p:blipFill>
        <p:spPr>
          <a:xfrm>
            <a:off x="1575000" y="2812320"/>
            <a:ext cx="285840" cy="356040"/>
          </a:xfrm>
          <a:prstGeom prst="rect">
            <a:avLst/>
          </a:prstGeom>
          <a:ln>
            <a:noFill/>
          </a:ln>
        </p:spPr>
      </p:pic>
      <p:sp>
        <p:nvSpPr>
          <p:cNvPr id="1606" name="Line 221"/>
          <p:cNvSpPr/>
          <p:nvPr/>
        </p:nvSpPr>
        <p:spPr>
          <a:xfrm flipV="1">
            <a:off x="1439640" y="3831840"/>
            <a:ext cx="0" cy="761400"/>
          </a:xfrm>
          <a:prstGeom prst="line">
            <a:avLst/>
          </a:prstGeom>
          <a:ln w="73080">
            <a:solidFill>
              <a:srgbClr val="ffff00"/>
            </a:solidFill>
            <a:round/>
          </a:ln>
        </p:spPr>
      </p:sp>
      <p:sp>
        <p:nvSpPr>
          <p:cNvPr id="1607" name="Line 222"/>
          <p:cNvSpPr/>
          <p:nvPr/>
        </p:nvSpPr>
        <p:spPr>
          <a:xfrm flipV="1">
            <a:off x="1441800" y="3856680"/>
            <a:ext cx="2160" cy="387720"/>
          </a:xfrm>
          <a:prstGeom prst="line">
            <a:avLst/>
          </a:prstGeom>
          <a:ln>
            <a:solidFill>
              <a:srgbClr val="000000"/>
            </a:solidFill>
            <a:headEnd len="med" type="triangle" w="med"/>
            <a:tailEnd len="med" type="triangle" w="med"/>
          </a:ln>
        </p:spPr>
      </p:sp>
      <p:sp>
        <p:nvSpPr>
          <p:cNvPr id="1608" name="Line 223"/>
          <p:cNvSpPr/>
          <p:nvPr/>
        </p:nvSpPr>
        <p:spPr>
          <a:xfrm>
            <a:off x="1436400" y="4812840"/>
            <a:ext cx="360" cy="361080"/>
          </a:xfrm>
          <a:prstGeom prst="line">
            <a:avLst/>
          </a:prstGeom>
          <a:ln>
            <a:solidFill>
              <a:srgbClr val="000000"/>
            </a:solidFill>
            <a:headEnd len="med" type="triangle" w="med"/>
            <a:tailEnd len="med" type="triangle" w="med"/>
          </a:ln>
        </p:spPr>
      </p:sp>
      <p:sp>
        <p:nvSpPr>
          <p:cNvPr id="1609" name="CustomShape 224"/>
          <p:cNvSpPr/>
          <p:nvPr/>
        </p:nvSpPr>
        <p:spPr>
          <a:xfrm>
            <a:off x="1152000" y="4388760"/>
            <a:ext cx="579960" cy="37260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txBody>
          <a:bodyPr wrap="none" lIns="90000" rIns="90000" tIns="45000" bIns="45000" anchor="ctr"/>
          <a:p>
            <a:pPr algn="ctr"/>
            <a:r>
              <a:rPr lang="en-US">
                <a:latin typeface="Arial"/>
              </a:rPr>
              <a:t>Proxy</a:t>
            </a:r>
            <a:endParaRPr/>
          </a:p>
        </p:txBody>
      </p:sp>
      <p:pic>
        <p:nvPicPr>
          <p:cNvPr id="1610" name="" descr=""/>
          <p:cNvPicPr/>
          <p:nvPr/>
        </p:nvPicPr>
        <p:blipFill>
          <a:blip r:embed="rId16"/>
          <a:stretch>
            <a:fillRect/>
          </a:stretch>
        </p:blipFill>
        <p:spPr>
          <a:xfrm>
            <a:off x="442800" y="5544360"/>
            <a:ext cx="372240" cy="290160"/>
          </a:xfrm>
          <a:prstGeom prst="rect">
            <a:avLst/>
          </a:prstGeom>
          <a:ln>
            <a:noFill/>
          </a:ln>
        </p:spPr>
      </p:pic>
      <p:pic>
        <p:nvPicPr>
          <p:cNvPr id="1611" name="" descr=""/>
          <p:cNvPicPr/>
          <p:nvPr/>
        </p:nvPicPr>
        <p:blipFill>
          <a:blip r:embed="rId17"/>
          <a:stretch>
            <a:fillRect/>
          </a:stretch>
        </p:blipFill>
        <p:spPr>
          <a:xfrm>
            <a:off x="622800" y="5796360"/>
            <a:ext cx="372240" cy="290160"/>
          </a:xfrm>
          <a:prstGeom prst="rect">
            <a:avLst/>
          </a:prstGeom>
          <a:ln>
            <a:noFill/>
          </a:ln>
        </p:spPr>
      </p:pic>
      <p:pic>
        <p:nvPicPr>
          <p:cNvPr id="1612" name="" descr=""/>
          <p:cNvPicPr/>
          <p:nvPr/>
        </p:nvPicPr>
        <p:blipFill>
          <a:blip r:embed="rId18"/>
          <a:stretch>
            <a:fillRect/>
          </a:stretch>
        </p:blipFill>
        <p:spPr>
          <a:xfrm>
            <a:off x="1234800" y="5544360"/>
            <a:ext cx="372240" cy="290160"/>
          </a:xfrm>
          <a:prstGeom prst="rect">
            <a:avLst/>
          </a:prstGeom>
          <a:ln>
            <a:noFill/>
          </a:ln>
        </p:spPr>
      </p:pic>
      <p:pic>
        <p:nvPicPr>
          <p:cNvPr id="1613" name="" descr=""/>
          <p:cNvPicPr/>
          <p:nvPr/>
        </p:nvPicPr>
        <p:blipFill>
          <a:blip r:embed="rId19"/>
          <a:stretch>
            <a:fillRect/>
          </a:stretch>
        </p:blipFill>
        <p:spPr>
          <a:xfrm>
            <a:off x="1414800" y="5796360"/>
            <a:ext cx="372240" cy="290160"/>
          </a:xfrm>
          <a:prstGeom prst="rect">
            <a:avLst/>
          </a:prstGeom>
          <a:ln>
            <a:noFill/>
          </a:ln>
        </p:spPr>
      </p:pic>
      <p:pic>
        <p:nvPicPr>
          <p:cNvPr id="1614" name="" descr=""/>
          <p:cNvPicPr/>
          <p:nvPr/>
        </p:nvPicPr>
        <p:blipFill>
          <a:blip r:embed="rId20"/>
          <a:stretch>
            <a:fillRect/>
          </a:stretch>
        </p:blipFill>
        <p:spPr>
          <a:xfrm>
            <a:off x="2026800" y="5544360"/>
            <a:ext cx="372240" cy="290160"/>
          </a:xfrm>
          <a:prstGeom prst="rect">
            <a:avLst/>
          </a:prstGeom>
          <a:ln>
            <a:noFill/>
          </a:ln>
        </p:spPr>
      </p:pic>
      <p:pic>
        <p:nvPicPr>
          <p:cNvPr id="1615" name="" descr=""/>
          <p:cNvPicPr/>
          <p:nvPr/>
        </p:nvPicPr>
        <p:blipFill>
          <a:blip r:embed="rId21"/>
          <a:stretch>
            <a:fillRect/>
          </a:stretch>
        </p:blipFill>
        <p:spPr>
          <a:xfrm>
            <a:off x="2206800" y="5796360"/>
            <a:ext cx="372240" cy="290160"/>
          </a:xfrm>
          <a:prstGeom prst="rect">
            <a:avLst/>
          </a:prstGeom>
          <a:ln>
            <a:noFill/>
          </a:ln>
        </p:spPr>
      </p:pic>
      <p:pic>
        <p:nvPicPr>
          <p:cNvPr id="1616" name="" descr=""/>
          <p:cNvPicPr/>
          <p:nvPr/>
        </p:nvPicPr>
        <p:blipFill>
          <a:blip r:embed="rId22"/>
          <a:stretch>
            <a:fillRect/>
          </a:stretch>
        </p:blipFill>
        <p:spPr>
          <a:xfrm>
            <a:off x="7297560" y="2526840"/>
            <a:ext cx="1485360" cy="1313640"/>
          </a:xfrm>
          <a:prstGeom prst="rect">
            <a:avLst/>
          </a:prstGeom>
          <a:ln>
            <a:noFill/>
          </a:ln>
        </p:spPr>
      </p:pic>
      <p:pic>
        <p:nvPicPr>
          <p:cNvPr id="1617" name="" descr=""/>
          <p:cNvPicPr/>
          <p:nvPr/>
        </p:nvPicPr>
        <p:blipFill>
          <a:blip r:embed="rId23"/>
          <a:stretch>
            <a:fillRect/>
          </a:stretch>
        </p:blipFill>
        <p:spPr>
          <a:xfrm>
            <a:off x="7844400" y="2915640"/>
            <a:ext cx="1037520" cy="507600"/>
          </a:xfrm>
          <a:prstGeom prst="rect">
            <a:avLst/>
          </a:prstGeom>
          <a:ln>
            <a:noFill/>
          </a:ln>
        </p:spPr>
      </p:pic>
      <p:pic>
        <p:nvPicPr>
          <p:cNvPr id="1618" name="" descr=""/>
          <p:cNvPicPr/>
          <p:nvPr/>
        </p:nvPicPr>
        <p:blipFill>
          <a:blip r:embed="rId24"/>
          <a:stretch>
            <a:fillRect/>
          </a:stretch>
        </p:blipFill>
        <p:spPr>
          <a:xfrm>
            <a:off x="6438240" y="4801320"/>
            <a:ext cx="1005840" cy="1188720"/>
          </a:xfrm>
          <a:prstGeom prst="rect">
            <a:avLst/>
          </a:prstGeom>
          <a:ln>
            <a:noFill/>
          </a:ln>
        </p:spPr>
      </p:pic>
      <p:pic>
        <p:nvPicPr>
          <p:cNvPr id="1619" name="" descr=""/>
          <p:cNvPicPr/>
          <p:nvPr/>
        </p:nvPicPr>
        <p:blipFill>
          <a:blip r:embed="rId25"/>
          <a:stretch>
            <a:fillRect/>
          </a:stretch>
        </p:blipFill>
        <p:spPr>
          <a:xfrm>
            <a:off x="8634240" y="4801320"/>
            <a:ext cx="951120" cy="1188720"/>
          </a:xfrm>
          <a:prstGeom prst="rect">
            <a:avLst/>
          </a:prstGeom>
          <a:ln>
            <a:noFill/>
          </a:ln>
        </p:spPr>
      </p:pic>
      <p:pic>
        <p:nvPicPr>
          <p:cNvPr id="1620" name="" descr=""/>
          <p:cNvPicPr/>
          <p:nvPr/>
        </p:nvPicPr>
        <p:blipFill>
          <a:blip r:embed="rId26"/>
          <a:stretch>
            <a:fillRect/>
          </a:stretch>
        </p:blipFill>
        <p:spPr>
          <a:xfrm>
            <a:off x="7576560" y="4802400"/>
            <a:ext cx="921600" cy="1187640"/>
          </a:xfrm>
          <a:prstGeom prst="rect">
            <a:avLst/>
          </a:prstGeom>
          <a:ln>
            <a:noFill/>
          </a:ln>
        </p:spPr>
      </p:pic>
      <p:pic>
        <p:nvPicPr>
          <p:cNvPr id="1621" name="" descr=""/>
          <p:cNvPicPr/>
          <p:nvPr/>
        </p:nvPicPr>
        <p:blipFill>
          <a:blip r:embed="rId27"/>
          <a:stretch>
            <a:fillRect/>
          </a:stretch>
        </p:blipFill>
        <p:spPr>
          <a:xfrm>
            <a:off x="7782120" y="6170400"/>
            <a:ext cx="759240" cy="399960"/>
          </a:xfrm>
          <a:prstGeom prst="rect">
            <a:avLst/>
          </a:prstGeom>
          <a:ln w="18360">
            <a:solidFill>
              <a:srgbClr val="000000"/>
            </a:solidFill>
            <a:round/>
          </a:ln>
        </p:spPr>
      </p:pic>
      <p:sp>
        <p:nvSpPr>
          <p:cNvPr id="1622" name="CustomShape 225"/>
          <p:cNvSpPr/>
          <p:nvPr/>
        </p:nvSpPr>
        <p:spPr>
          <a:xfrm>
            <a:off x="8245440" y="5921640"/>
            <a:ext cx="252720" cy="9900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</p:sp>
      <p:sp>
        <p:nvSpPr>
          <p:cNvPr id="1623" name="Line 226"/>
          <p:cNvSpPr/>
          <p:nvPr/>
        </p:nvSpPr>
        <p:spPr>
          <a:xfrm flipH="1">
            <a:off x="7782120" y="5921640"/>
            <a:ext cx="463320" cy="234000"/>
          </a:xfrm>
          <a:prstGeom prst="line">
            <a:avLst/>
          </a:prstGeom>
          <a:ln w="18360">
            <a:solidFill>
              <a:srgbClr val="000000"/>
            </a:solidFill>
            <a:round/>
          </a:ln>
        </p:spPr>
      </p:sp>
      <p:sp>
        <p:nvSpPr>
          <p:cNvPr id="1624" name="Line 227"/>
          <p:cNvSpPr/>
          <p:nvPr/>
        </p:nvSpPr>
        <p:spPr>
          <a:xfrm>
            <a:off x="8498160" y="5921640"/>
            <a:ext cx="43200" cy="234000"/>
          </a:xfrm>
          <a:prstGeom prst="line">
            <a:avLst/>
          </a:prstGeom>
          <a:ln w="18360">
            <a:solidFill>
              <a:srgbClr val="000000"/>
            </a:solidFill>
            <a:round/>
          </a:ln>
        </p:spPr>
      </p:sp>
      <p:sp>
        <p:nvSpPr>
          <p:cNvPr id="1625" name="Line 228"/>
          <p:cNvSpPr/>
          <p:nvPr/>
        </p:nvSpPr>
        <p:spPr>
          <a:xfrm>
            <a:off x="8056080" y="4023360"/>
            <a:ext cx="0" cy="548640"/>
          </a:xfrm>
          <a:prstGeom prst="line">
            <a:avLst/>
          </a:prstGeom>
          <a:ln w="36720">
            <a:solidFill>
              <a:srgbClr val="000000"/>
            </a:solidFill>
            <a:round/>
            <a:tailEnd len="med" type="triangle" w="med"/>
          </a:ln>
        </p:spPr>
      </p:sp>
      <p:sp>
        <p:nvSpPr>
          <p:cNvPr id="1626" name="TextShape 229"/>
          <p:cNvSpPr txBox="1"/>
          <p:nvPr/>
        </p:nvSpPr>
        <p:spPr>
          <a:xfrm>
            <a:off x="6048000" y="1800360"/>
            <a:ext cx="3993840" cy="433440"/>
          </a:xfrm>
          <a:prstGeom prst="rect">
            <a:avLst/>
          </a:prstGeom>
        </p:spPr>
        <p:txBody>
          <a:bodyPr lIns="90000" rIns="90000" tIns="45000" bIns="45000"/>
          <a:p>
            <a:pPr algn="ctr"/>
            <a:r>
              <a:rPr b="1" lang="en-US" sz="2400">
                <a:latin typeface="Arial"/>
              </a:rPr>
              <a:t>Uncertainty Quantification</a:t>
            </a:r>
            <a:endParaRPr/>
          </a:p>
        </p:txBody>
      </p:sp>
    </p:spTree>
  </p:cSld>
  <p:timing>
    <p:tnLst>
      <p:par>
        <p:cTn id="66" dur="indefinite" restart="never" nodeType="tmRoot">
          <p:childTnLst>
            <p:seq>
              <p:cTn id="67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7" name="TextShape 1"/>
          <p:cNvSpPr txBox="1"/>
          <p:nvPr/>
        </p:nvSpPr>
        <p:spPr>
          <a:xfrm>
            <a:off x="504000" y="285120"/>
            <a:ext cx="7725600" cy="690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3200">
                <a:latin typeface="Arial"/>
              </a:rPr>
              <a:t>Pegasus Workflow Management</a:t>
            </a:r>
            <a:endParaRPr/>
          </a:p>
        </p:txBody>
      </p:sp>
      <p:sp>
        <p:nvSpPr>
          <p:cNvPr id="1628" name="Line 2"/>
          <p:cNvSpPr/>
          <p:nvPr/>
        </p:nvSpPr>
        <p:spPr>
          <a:xfrm>
            <a:off x="8412480" y="3259080"/>
            <a:ext cx="62640" cy="5101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629" name="Line 3"/>
          <p:cNvSpPr/>
          <p:nvPr/>
        </p:nvSpPr>
        <p:spPr>
          <a:xfrm>
            <a:off x="8349480" y="3259080"/>
            <a:ext cx="63000" cy="5101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630" name="Line 4"/>
          <p:cNvSpPr/>
          <p:nvPr/>
        </p:nvSpPr>
        <p:spPr>
          <a:xfrm>
            <a:off x="8286480" y="3259080"/>
            <a:ext cx="62640" cy="5101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631" name="Line 5"/>
          <p:cNvSpPr/>
          <p:nvPr/>
        </p:nvSpPr>
        <p:spPr>
          <a:xfrm>
            <a:off x="8223840" y="3259080"/>
            <a:ext cx="62640" cy="5101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632" name="Line 6"/>
          <p:cNvSpPr/>
          <p:nvPr/>
        </p:nvSpPr>
        <p:spPr>
          <a:xfrm>
            <a:off x="8160480" y="3259080"/>
            <a:ext cx="63000" cy="5101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633" name="Line 7"/>
          <p:cNvSpPr/>
          <p:nvPr/>
        </p:nvSpPr>
        <p:spPr>
          <a:xfrm>
            <a:off x="8097480" y="3259080"/>
            <a:ext cx="62640" cy="5101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634" name="Line 8"/>
          <p:cNvSpPr/>
          <p:nvPr/>
        </p:nvSpPr>
        <p:spPr>
          <a:xfrm>
            <a:off x="8034840" y="3259080"/>
            <a:ext cx="62640" cy="5101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635" name="Line 9"/>
          <p:cNvSpPr/>
          <p:nvPr/>
        </p:nvSpPr>
        <p:spPr>
          <a:xfrm>
            <a:off x="7971840" y="3259080"/>
            <a:ext cx="63000" cy="5101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636" name="Line 10"/>
          <p:cNvSpPr/>
          <p:nvPr/>
        </p:nvSpPr>
        <p:spPr>
          <a:xfrm>
            <a:off x="7908480" y="3259080"/>
            <a:ext cx="62640" cy="5101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637" name="Line 11"/>
          <p:cNvSpPr/>
          <p:nvPr/>
        </p:nvSpPr>
        <p:spPr>
          <a:xfrm flipH="1">
            <a:off x="7869600" y="3310200"/>
            <a:ext cx="60552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638" name="Line 12"/>
          <p:cNvSpPr/>
          <p:nvPr/>
        </p:nvSpPr>
        <p:spPr>
          <a:xfrm flipH="1">
            <a:off x="7877520" y="3378240"/>
            <a:ext cx="6051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639" name="Line 13"/>
          <p:cNvSpPr/>
          <p:nvPr/>
        </p:nvSpPr>
        <p:spPr>
          <a:xfrm flipH="1">
            <a:off x="7885440" y="3445920"/>
            <a:ext cx="6051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640" name="Line 14"/>
          <p:cNvSpPr/>
          <p:nvPr/>
        </p:nvSpPr>
        <p:spPr>
          <a:xfrm>
            <a:off x="7893360" y="3514320"/>
            <a:ext cx="6051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641" name="Line 15"/>
          <p:cNvSpPr/>
          <p:nvPr/>
        </p:nvSpPr>
        <p:spPr>
          <a:xfrm flipH="1">
            <a:off x="7901280" y="3582000"/>
            <a:ext cx="6051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642" name="Line 16"/>
          <p:cNvSpPr/>
          <p:nvPr/>
        </p:nvSpPr>
        <p:spPr>
          <a:xfrm flipH="1">
            <a:off x="7909560" y="3650040"/>
            <a:ext cx="60552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643" name="Line 17"/>
          <p:cNvSpPr/>
          <p:nvPr/>
        </p:nvSpPr>
        <p:spPr>
          <a:xfrm flipH="1">
            <a:off x="7917480" y="3718080"/>
            <a:ext cx="60552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644" name="Line 18"/>
          <p:cNvSpPr/>
          <p:nvPr/>
        </p:nvSpPr>
        <p:spPr>
          <a:xfrm>
            <a:off x="8412480" y="3259080"/>
            <a:ext cx="62640" cy="5101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645" name="Line 19"/>
          <p:cNvSpPr/>
          <p:nvPr/>
        </p:nvSpPr>
        <p:spPr>
          <a:xfrm>
            <a:off x="8349480" y="3259080"/>
            <a:ext cx="63000" cy="5101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646" name="Line 20"/>
          <p:cNvSpPr/>
          <p:nvPr/>
        </p:nvSpPr>
        <p:spPr>
          <a:xfrm>
            <a:off x="8286480" y="3259080"/>
            <a:ext cx="62640" cy="5101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647" name="Line 21"/>
          <p:cNvSpPr/>
          <p:nvPr/>
        </p:nvSpPr>
        <p:spPr>
          <a:xfrm>
            <a:off x="8223840" y="3259080"/>
            <a:ext cx="62640" cy="5101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648" name="Line 22"/>
          <p:cNvSpPr/>
          <p:nvPr/>
        </p:nvSpPr>
        <p:spPr>
          <a:xfrm>
            <a:off x="8160480" y="3259080"/>
            <a:ext cx="63000" cy="5101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649" name="Line 23"/>
          <p:cNvSpPr/>
          <p:nvPr/>
        </p:nvSpPr>
        <p:spPr>
          <a:xfrm>
            <a:off x="8097480" y="3259080"/>
            <a:ext cx="62640" cy="5101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650" name="Line 24"/>
          <p:cNvSpPr/>
          <p:nvPr/>
        </p:nvSpPr>
        <p:spPr>
          <a:xfrm>
            <a:off x="8034840" y="3259080"/>
            <a:ext cx="62640" cy="5101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651" name="Line 25"/>
          <p:cNvSpPr/>
          <p:nvPr/>
        </p:nvSpPr>
        <p:spPr>
          <a:xfrm>
            <a:off x="7971840" y="3259080"/>
            <a:ext cx="63000" cy="5101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652" name="Line 26"/>
          <p:cNvSpPr/>
          <p:nvPr/>
        </p:nvSpPr>
        <p:spPr>
          <a:xfrm>
            <a:off x="7908480" y="3259080"/>
            <a:ext cx="62640" cy="5101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pic>
        <p:nvPicPr>
          <p:cNvPr id="1653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7974000" y="3246840"/>
            <a:ext cx="312480" cy="244440"/>
          </a:xfrm>
          <a:prstGeom prst="rect">
            <a:avLst/>
          </a:prstGeom>
          <a:ln>
            <a:noFill/>
          </a:ln>
        </p:spPr>
      </p:pic>
      <p:pic>
        <p:nvPicPr>
          <p:cNvPr id="1654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8178120" y="3445920"/>
            <a:ext cx="312480" cy="244440"/>
          </a:xfrm>
          <a:prstGeom prst="rect">
            <a:avLst/>
          </a:prstGeom>
          <a:ln>
            <a:noFill/>
          </a:ln>
        </p:spPr>
      </p:pic>
      <p:sp>
        <p:nvSpPr>
          <p:cNvPr id="1655" name="TextShape 27"/>
          <p:cNvSpPr txBox="1"/>
          <p:nvPr/>
        </p:nvSpPr>
        <p:spPr>
          <a:xfrm>
            <a:off x="7443720" y="1111680"/>
            <a:ext cx="1588680" cy="264960"/>
          </a:xfrm>
          <a:prstGeom prst="rect">
            <a:avLst/>
          </a:prstGeom>
        </p:spPr>
        <p:txBody>
          <a:bodyPr lIns="90000" rIns="90000" tIns="45000" bIns="45000"/>
          <a:p>
            <a:r>
              <a:rPr b="1" lang="en-US" sz="900">
                <a:latin typeface="Arial"/>
              </a:rPr>
              <a:t>HUBzero Infrastructure</a:t>
            </a:r>
            <a:endParaRPr/>
          </a:p>
        </p:txBody>
      </p:sp>
      <p:pic>
        <p:nvPicPr>
          <p:cNvPr id="1656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8465760" y="1376640"/>
            <a:ext cx="693000" cy="665280"/>
          </a:xfrm>
          <a:prstGeom prst="rect">
            <a:avLst/>
          </a:prstGeom>
          <a:ln>
            <a:noFill/>
          </a:ln>
        </p:spPr>
      </p:pic>
      <p:pic>
        <p:nvPicPr>
          <p:cNvPr id="1657" name="" descr=""/>
          <p:cNvPicPr/>
          <p:nvPr/>
        </p:nvPicPr>
        <p:blipFill>
          <a:blip r:embed="rId4"/>
          <a:stretch>
            <a:fillRect/>
          </a:stretch>
        </p:blipFill>
        <p:spPr>
          <a:xfrm>
            <a:off x="7291440" y="1385280"/>
            <a:ext cx="1101600" cy="762480"/>
          </a:xfrm>
          <a:prstGeom prst="rect">
            <a:avLst/>
          </a:prstGeom>
          <a:ln>
            <a:noFill/>
          </a:ln>
        </p:spPr>
      </p:pic>
      <p:sp>
        <p:nvSpPr>
          <p:cNvPr id="1658" name="TextShape 28"/>
          <p:cNvSpPr txBox="1"/>
          <p:nvPr/>
        </p:nvSpPr>
        <p:spPr>
          <a:xfrm>
            <a:off x="8470800" y="2084040"/>
            <a:ext cx="986040" cy="1262160"/>
          </a:xfrm>
          <a:prstGeom prst="rect">
            <a:avLst/>
          </a:prstGeom>
        </p:spPr>
        <p:txBody>
          <a:bodyPr lIns="90000" rIns="90000" tIns="45000" bIns="45000"/>
          <a:p>
            <a:pPr algn="ctr"/>
            <a:r>
              <a:rPr b="1" lang="en-US" sz="900">
                <a:latin typeface="Arial"/>
              </a:rPr>
              <a:t>Tool Session</a:t>
            </a:r>
            <a:endParaRPr/>
          </a:p>
          <a:p>
            <a:pPr algn="ctr"/>
            <a:r>
              <a:rPr b="1" lang="en-US" sz="900">
                <a:latin typeface="Arial"/>
              </a:rPr>
              <a:t>Containers</a:t>
            </a:r>
            <a:endParaRPr/>
          </a:p>
        </p:txBody>
      </p:sp>
      <p:sp>
        <p:nvSpPr>
          <p:cNvPr id="1659" name="Line 29"/>
          <p:cNvSpPr/>
          <p:nvPr/>
        </p:nvSpPr>
        <p:spPr>
          <a:xfrm>
            <a:off x="7847640" y="1622160"/>
            <a:ext cx="325440" cy="0"/>
          </a:xfrm>
          <a:prstGeom prst="line">
            <a:avLst/>
          </a:prstGeom>
          <a:ln w="73080">
            <a:solidFill>
              <a:srgbClr val="ffff00"/>
            </a:solidFill>
            <a:round/>
          </a:ln>
        </p:spPr>
      </p:sp>
      <p:sp>
        <p:nvSpPr>
          <p:cNvPr id="1660" name="Line 30"/>
          <p:cNvSpPr/>
          <p:nvPr/>
        </p:nvSpPr>
        <p:spPr>
          <a:xfrm flipV="1">
            <a:off x="8152920" y="1622160"/>
            <a:ext cx="0" cy="596160"/>
          </a:xfrm>
          <a:prstGeom prst="line">
            <a:avLst/>
          </a:prstGeom>
          <a:ln w="73080">
            <a:solidFill>
              <a:srgbClr val="ffff00"/>
            </a:solidFill>
            <a:round/>
          </a:ln>
        </p:spPr>
      </p:sp>
      <p:sp>
        <p:nvSpPr>
          <p:cNvPr id="1661" name="Line 31"/>
          <p:cNvSpPr/>
          <p:nvPr/>
        </p:nvSpPr>
        <p:spPr>
          <a:xfrm>
            <a:off x="9117360" y="3259080"/>
            <a:ext cx="62640" cy="5101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662" name="Line 32"/>
          <p:cNvSpPr/>
          <p:nvPr/>
        </p:nvSpPr>
        <p:spPr>
          <a:xfrm>
            <a:off x="9054360" y="3259080"/>
            <a:ext cx="63000" cy="5101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663" name="Line 33"/>
          <p:cNvSpPr/>
          <p:nvPr/>
        </p:nvSpPr>
        <p:spPr>
          <a:xfrm>
            <a:off x="8991360" y="3259080"/>
            <a:ext cx="62640" cy="5101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664" name="Line 34"/>
          <p:cNvSpPr/>
          <p:nvPr/>
        </p:nvSpPr>
        <p:spPr>
          <a:xfrm>
            <a:off x="8928360" y="3259080"/>
            <a:ext cx="62640" cy="5101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665" name="Line 35"/>
          <p:cNvSpPr/>
          <p:nvPr/>
        </p:nvSpPr>
        <p:spPr>
          <a:xfrm>
            <a:off x="8865360" y="3259080"/>
            <a:ext cx="63000" cy="5101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666" name="Line 36"/>
          <p:cNvSpPr/>
          <p:nvPr/>
        </p:nvSpPr>
        <p:spPr>
          <a:xfrm>
            <a:off x="8802360" y="3259080"/>
            <a:ext cx="62640" cy="5101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667" name="Line 37"/>
          <p:cNvSpPr/>
          <p:nvPr/>
        </p:nvSpPr>
        <p:spPr>
          <a:xfrm>
            <a:off x="8739720" y="3259080"/>
            <a:ext cx="62640" cy="5101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668" name="Line 38"/>
          <p:cNvSpPr/>
          <p:nvPr/>
        </p:nvSpPr>
        <p:spPr>
          <a:xfrm>
            <a:off x="8676360" y="3259080"/>
            <a:ext cx="63000" cy="5101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669" name="Line 39"/>
          <p:cNvSpPr/>
          <p:nvPr/>
        </p:nvSpPr>
        <p:spPr>
          <a:xfrm>
            <a:off x="8613360" y="3259080"/>
            <a:ext cx="62640" cy="5101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670" name="Line 40"/>
          <p:cNvSpPr/>
          <p:nvPr/>
        </p:nvSpPr>
        <p:spPr>
          <a:xfrm flipH="1">
            <a:off x="8574480" y="3310200"/>
            <a:ext cx="60552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671" name="Line 41"/>
          <p:cNvSpPr/>
          <p:nvPr/>
        </p:nvSpPr>
        <p:spPr>
          <a:xfrm flipH="1">
            <a:off x="8582400" y="3378240"/>
            <a:ext cx="6051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672" name="Line 42"/>
          <p:cNvSpPr/>
          <p:nvPr/>
        </p:nvSpPr>
        <p:spPr>
          <a:xfrm flipH="1">
            <a:off x="8590320" y="3445920"/>
            <a:ext cx="6051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673" name="Line 43"/>
          <p:cNvSpPr/>
          <p:nvPr/>
        </p:nvSpPr>
        <p:spPr>
          <a:xfrm>
            <a:off x="8598240" y="3514320"/>
            <a:ext cx="6051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674" name="Line 44"/>
          <p:cNvSpPr/>
          <p:nvPr/>
        </p:nvSpPr>
        <p:spPr>
          <a:xfrm flipH="1">
            <a:off x="8606160" y="3582000"/>
            <a:ext cx="6051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675" name="Line 45"/>
          <p:cNvSpPr/>
          <p:nvPr/>
        </p:nvSpPr>
        <p:spPr>
          <a:xfrm flipH="1">
            <a:off x="8613720" y="3650040"/>
            <a:ext cx="60552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676" name="Line 46"/>
          <p:cNvSpPr/>
          <p:nvPr/>
        </p:nvSpPr>
        <p:spPr>
          <a:xfrm flipH="1">
            <a:off x="8621640" y="3718080"/>
            <a:ext cx="60552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677" name="Line 47"/>
          <p:cNvSpPr/>
          <p:nvPr/>
        </p:nvSpPr>
        <p:spPr>
          <a:xfrm>
            <a:off x="9117360" y="3259080"/>
            <a:ext cx="62640" cy="5101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678" name="Line 48"/>
          <p:cNvSpPr/>
          <p:nvPr/>
        </p:nvSpPr>
        <p:spPr>
          <a:xfrm>
            <a:off x="9054360" y="3259080"/>
            <a:ext cx="63000" cy="5101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679" name="Line 49"/>
          <p:cNvSpPr/>
          <p:nvPr/>
        </p:nvSpPr>
        <p:spPr>
          <a:xfrm>
            <a:off x="8991360" y="3259080"/>
            <a:ext cx="62640" cy="5101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680" name="Line 50"/>
          <p:cNvSpPr/>
          <p:nvPr/>
        </p:nvSpPr>
        <p:spPr>
          <a:xfrm>
            <a:off x="8928360" y="3259080"/>
            <a:ext cx="62640" cy="5101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681" name="Line 51"/>
          <p:cNvSpPr/>
          <p:nvPr/>
        </p:nvSpPr>
        <p:spPr>
          <a:xfrm>
            <a:off x="8865360" y="3259080"/>
            <a:ext cx="63000" cy="5101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682" name="Line 52"/>
          <p:cNvSpPr/>
          <p:nvPr/>
        </p:nvSpPr>
        <p:spPr>
          <a:xfrm>
            <a:off x="8802360" y="3259080"/>
            <a:ext cx="62640" cy="5101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683" name="Line 53"/>
          <p:cNvSpPr/>
          <p:nvPr/>
        </p:nvSpPr>
        <p:spPr>
          <a:xfrm>
            <a:off x="8739720" y="3259080"/>
            <a:ext cx="62640" cy="5101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684" name="Line 54"/>
          <p:cNvSpPr/>
          <p:nvPr/>
        </p:nvSpPr>
        <p:spPr>
          <a:xfrm>
            <a:off x="8676360" y="3259080"/>
            <a:ext cx="63000" cy="5101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685" name="Line 55"/>
          <p:cNvSpPr/>
          <p:nvPr/>
        </p:nvSpPr>
        <p:spPr>
          <a:xfrm>
            <a:off x="8613360" y="3259080"/>
            <a:ext cx="62640" cy="5101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pic>
        <p:nvPicPr>
          <p:cNvPr id="1686" name="" descr=""/>
          <p:cNvPicPr/>
          <p:nvPr/>
        </p:nvPicPr>
        <p:blipFill>
          <a:blip r:embed="rId5"/>
          <a:stretch>
            <a:fillRect/>
          </a:stretch>
        </p:blipFill>
        <p:spPr>
          <a:xfrm>
            <a:off x="8678520" y="3246840"/>
            <a:ext cx="312840" cy="244440"/>
          </a:xfrm>
          <a:prstGeom prst="rect">
            <a:avLst/>
          </a:prstGeom>
          <a:ln>
            <a:noFill/>
          </a:ln>
        </p:spPr>
      </p:pic>
      <p:pic>
        <p:nvPicPr>
          <p:cNvPr id="1687" name="" descr=""/>
          <p:cNvPicPr/>
          <p:nvPr/>
        </p:nvPicPr>
        <p:blipFill>
          <a:blip r:embed="rId6"/>
          <a:stretch>
            <a:fillRect/>
          </a:stretch>
        </p:blipFill>
        <p:spPr>
          <a:xfrm>
            <a:off x="8883000" y="3445920"/>
            <a:ext cx="312480" cy="244440"/>
          </a:xfrm>
          <a:prstGeom prst="rect">
            <a:avLst/>
          </a:prstGeom>
          <a:ln>
            <a:noFill/>
          </a:ln>
        </p:spPr>
      </p:pic>
      <p:sp>
        <p:nvSpPr>
          <p:cNvPr id="1688" name="Line 56"/>
          <p:cNvSpPr/>
          <p:nvPr/>
        </p:nvSpPr>
        <p:spPr>
          <a:xfrm>
            <a:off x="8237160" y="2851200"/>
            <a:ext cx="603360" cy="232560"/>
          </a:xfrm>
          <a:prstGeom prst="line">
            <a:avLst/>
          </a:prstGeom>
          <a:ln>
            <a:solidFill>
              <a:srgbClr val="000000"/>
            </a:solidFill>
            <a:headEnd len="med" type="triangle" w="med"/>
            <a:tailEnd len="med" type="triangle" w="med"/>
          </a:ln>
        </p:spPr>
      </p:sp>
      <p:sp>
        <p:nvSpPr>
          <p:cNvPr id="1689" name="TextShape 57"/>
          <p:cNvSpPr txBox="1"/>
          <p:nvPr/>
        </p:nvSpPr>
        <p:spPr>
          <a:xfrm>
            <a:off x="8695800" y="3083400"/>
            <a:ext cx="458280" cy="264960"/>
          </a:xfrm>
          <a:prstGeom prst="rect">
            <a:avLst/>
          </a:prstGeom>
        </p:spPr>
        <p:txBody>
          <a:bodyPr lIns="90000" rIns="90000" tIns="45000" bIns="45000"/>
          <a:p>
            <a:r>
              <a:rPr b="1" lang="en-US" sz="900">
                <a:latin typeface="Arial"/>
              </a:rPr>
              <a:t>Grid</a:t>
            </a:r>
            <a:endParaRPr/>
          </a:p>
        </p:txBody>
      </p:sp>
      <p:sp>
        <p:nvSpPr>
          <p:cNvPr id="1690" name="Line 58"/>
          <p:cNvSpPr/>
          <p:nvPr/>
        </p:nvSpPr>
        <p:spPr>
          <a:xfrm>
            <a:off x="7725240" y="3259080"/>
            <a:ext cx="62640" cy="5101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691" name="Line 59"/>
          <p:cNvSpPr/>
          <p:nvPr/>
        </p:nvSpPr>
        <p:spPr>
          <a:xfrm>
            <a:off x="7662240" y="3259080"/>
            <a:ext cx="63000" cy="5101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692" name="Line 60"/>
          <p:cNvSpPr/>
          <p:nvPr/>
        </p:nvSpPr>
        <p:spPr>
          <a:xfrm>
            <a:off x="7599600" y="3259080"/>
            <a:ext cx="62640" cy="5101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693" name="Line 61"/>
          <p:cNvSpPr/>
          <p:nvPr/>
        </p:nvSpPr>
        <p:spPr>
          <a:xfrm>
            <a:off x="7536240" y="3259080"/>
            <a:ext cx="62640" cy="5101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694" name="Line 62"/>
          <p:cNvSpPr/>
          <p:nvPr/>
        </p:nvSpPr>
        <p:spPr>
          <a:xfrm>
            <a:off x="7473240" y="3259080"/>
            <a:ext cx="63000" cy="5101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695" name="Line 63"/>
          <p:cNvSpPr/>
          <p:nvPr/>
        </p:nvSpPr>
        <p:spPr>
          <a:xfrm>
            <a:off x="7410600" y="3259080"/>
            <a:ext cx="62640" cy="5101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696" name="Line 64"/>
          <p:cNvSpPr/>
          <p:nvPr/>
        </p:nvSpPr>
        <p:spPr>
          <a:xfrm>
            <a:off x="7347600" y="3259080"/>
            <a:ext cx="62640" cy="5101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697" name="Line 65"/>
          <p:cNvSpPr/>
          <p:nvPr/>
        </p:nvSpPr>
        <p:spPr>
          <a:xfrm>
            <a:off x="7284240" y="3259080"/>
            <a:ext cx="63000" cy="5101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698" name="Line 66"/>
          <p:cNvSpPr/>
          <p:nvPr/>
        </p:nvSpPr>
        <p:spPr>
          <a:xfrm>
            <a:off x="7221600" y="3259080"/>
            <a:ext cx="62640" cy="5101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699" name="Line 67"/>
          <p:cNvSpPr/>
          <p:nvPr/>
        </p:nvSpPr>
        <p:spPr>
          <a:xfrm flipH="1">
            <a:off x="7182360" y="3310200"/>
            <a:ext cx="60552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700" name="Line 68"/>
          <p:cNvSpPr/>
          <p:nvPr/>
        </p:nvSpPr>
        <p:spPr>
          <a:xfrm flipH="1">
            <a:off x="7190280" y="3378240"/>
            <a:ext cx="6051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701" name="Line 69"/>
          <p:cNvSpPr/>
          <p:nvPr/>
        </p:nvSpPr>
        <p:spPr>
          <a:xfrm flipH="1">
            <a:off x="7198200" y="3445920"/>
            <a:ext cx="6051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702" name="Line 70"/>
          <p:cNvSpPr/>
          <p:nvPr/>
        </p:nvSpPr>
        <p:spPr>
          <a:xfrm>
            <a:off x="7206120" y="3514320"/>
            <a:ext cx="6051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703" name="Line 71"/>
          <p:cNvSpPr/>
          <p:nvPr/>
        </p:nvSpPr>
        <p:spPr>
          <a:xfrm flipH="1">
            <a:off x="7214040" y="3582000"/>
            <a:ext cx="6051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704" name="Line 72"/>
          <p:cNvSpPr/>
          <p:nvPr/>
        </p:nvSpPr>
        <p:spPr>
          <a:xfrm flipH="1">
            <a:off x="7221960" y="3650040"/>
            <a:ext cx="60552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705" name="Line 73"/>
          <p:cNvSpPr/>
          <p:nvPr/>
        </p:nvSpPr>
        <p:spPr>
          <a:xfrm flipH="1">
            <a:off x="7229880" y="3718080"/>
            <a:ext cx="60552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706" name="Line 74"/>
          <p:cNvSpPr/>
          <p:nvPr/>
        </p:nvSpPr>
        <p:spPr>
          <a:xfrm>
            <a:off x="7725240" y="3259080"/>
            <a:ext cx="62640" cy="5101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707" name="Line 75"/>
          <p:cNvSpPr/>
          <p:nvPr/>
        </p:nvSpPr>
        <p:spPr>
          <a:xfrm>
            <a:off x="7662240" y="3259080"/>
            <a:ext cx="63000" cy="5101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708" name="Line 76"/>
          <p:cNvSpPr/>
          <p:nvPr/>
        </p:nvSpPr>
        <p:spPr>
          <a:xfrm>
            <a:off x="7599600" y="3259080"/>
            <a:ext cx="62640" cy="5101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709" name="Line 77"/>
          <p:cNvSpPr/>
          <p:nvPr/>
        </p:nvSpPr>
        <p:spPr>
          <a:xfrm>
            <a:off x="7536240" y="3259080"/>
            <a:ext cx="62640" cy="5101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710" name="Line 78"/>
          <p:cNvSpPr/>
          <p:nvPr/>
        </p:nvSpPr>
        <p:spPr>
          <a:xfrm>
            <a:off x="7473240" y="3259080"/>
            <a:ext cx="63000" cy="5101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711" name="Line 79"/>
          <p:cNvSpPr/>
          <p:nvPr/>
        </p:nvSpPr>
        <p:spPr>
          <a:xfrm>
            <a:off x="7410600" y="3259080"/>
            <a:ext cx="62640" cy="5101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712" name="Line 80"/>
          <p:cNvSpPr/>
          <p:nvPr/>
        </p:nvSpPr>
        <p:spPr>
          <a:xfrm>
            <a:off x="7347600" y="3259080"/>
            <a:ext cx="62640" cy="5101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713" name="Line 81"/>
          <p:cNvSpPr/>
          <p:nvPr/>
        </p:nvSpPr>
        <p:spPr>
          <a:xfrm>
            <a:off x="7284240" y="3259080"/>
            <a:ext cx="63000" cy="5101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714" name="Line 82"/>
          <p:cNvSpPr/>
          <p:nvPr/>
        </p:nvSpPr>
        <p:spPr>
          <a:xfrm>
            <a:off x="7221600" y="3259080"/>
            <a:ext cx="62640" cy="5101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pic>
        <p:nvPicPr>
          <p:cNvPr id="1715" name="" descr=""/>
          <p:cNvPicPr/>
          <p:nvPr/>
        </p:nvPicPr>
        <p:blipFill>
          <a:blip r:embed="rId7"/>
          <a:stretch>
            <a:fillRect/>
          </a:stretch>
        </p:blipFill>
        <p:spPr>
          <a:xfrm>
            <a:off x="7286760" y="3246840"/>
            <a:ext cx="312120" cy="244440"/>
          </a:xfrm>
          <a:prstGeom prst="rect">
            <a:avLst/>
          </a:prstGeom>
          <a:ln>
            <a:noFill/>
          </a:ln>
        </p:spPr>
      </p:pic>
      <p:pic>
        <p:nvPicPr>
          <p:cNvPr id="1716" name="" descr=""/>
          <p:cNvPicPr/>
          <p:nvPr/>
        </p:nvPicPr>
        <p:blipFill>
          <a:blip r:embed="rId8"/>
          <a:stretch>
            <a:fillRect/>
          </a:stretch>
        </p:blipFill>
        <p:spPr>
          <a:xfrm>
            <a:off x="7490880" y="3445920"/>
            <a:ext cx="312480" cy="244440"/>
          </a:xfrm>
          <a:prstGeom prst="rect">
            <a:avLst/>
          </a:prstGeom>
          <a:ln>
            <a:noFill/>
          </a:ln>
        </p:spPr>
      </p:pic>
      <p:sp>
        <p:nvSpPr>
          <p:cNvPr id="1717" name="Line 83"/>
          <p:cNvSpPr/>
          <p:nvPr/>
        </p:nvSpPr>
        <p:spPr>
          <a:xfrm flipH="1">
            <a:off x="7446240" y="2845080"/>
            <a:ext cx="609480" cy="237960"/>
          </a:xfrm>
          <a:prstGeom prst="line">
            <a:avLst/>
          </a:prstGeom>
          <a:ln>
            <a:solidFill>
              <a:srgbClr val="000000"/>
            </a:solidFill>
            <a:headEnd len="med" type="triangle" w="med"/>
            <a:tailEnd len="med" type="triangle" w="med"/>
          </a:ln>
        </p:spPr>
      </p:sp>
      <p:sp>
        <p:nvSpPr>
          <p:cNvPr id="1718" name="TextShape 84"/>
          <p:cNvSpPr txBox="1"/>
          <p:nvPr/>
        </p:nvSpPr>
        <p:spPr>
          <a:xfrm>
            <a:off x="7303680" y="3083400"/>
            <a:ext cx="457920" cy="264960"/>
          </a:xfrm>
          <a:prstGeom prst="rect">
            <a:avLst/>
          </a:prstGeom>
        </p:spPr>
        <p:txBody>
          <a:bodyPr lIns="90000" rIns="90000" tIns="45000" bIns="45000"/>
          <a:p>
            <a:r>
              <a:rPr b="1" lang="en-US" sz="900">
                <a:latin typeface="Arial"/>
              </a:rPr>
              <a:t>Grid</a:t>
            </a:r>
            <a:endParaRPr/>
          </a:p>
        </p:txBody>
      </p:sp>
      <p:sp>
        <p:nvSpPr>
          <p:cNvPr id="1719" name="CustomShape 85"/>
          <p:cNvSpPr/>
          <p:nvPr/>
        </p:nvSpPr>
        <p:spPr>
          <a:xfrm flipH="1">
            <a:off x="8264160" y="1477440"/>
            <a:ext cx="201600" cy="248040"/>
          </a:xfrm>
          <a:prstGeom prst="wedgeRectCallout">
            <a:avLst>
              <a:gd name="adj1" fmla="val 40504"/>
              <a:gd name="adj2" fmla="val 16278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pic>
        <p:nvPicPr>
          <p:cNvPr id="1720" name="" descr=""/>
          <p:cNvPicPr/>
          <p:nvPr/>
        </p:nvPicPr>
        <p:blipFill>
          <a:blip r:embed="rId9"/>
          <a:stretch>
            <a:fillRect/>
          </a:stretch>
        </p:blipFill>
        <p:spPr>
          <a:xfrm>
            <a:off x="8299080" y="1504440"/>
            <a:ext cx="151560" cy="196560"/>
          </a:xfrm>
          <a:prstGeom prst="rect">
            <a:avLst/>
          </a:prstGeom>
          <a:ln>
            <a:noFill/>
          </a:ln>
        </p:spPr>
      </p:pic>
      <p:sp>
        <p:nvSpPr>
          <p:cNvPr id="1721" name="Line 86"/>
          <p:cNvSpPr/>
          <p:nvPr/>
        </p:nvSpPr>
        <p:spPr>
          <a:xfrm flipV="1">
            <a:off x="8152920" y="2185560"/>
            <a:ext cx="0" cy="500040"/>
          </a:xfrm>
          <a:prstGeom prst="line">
            <a:avLst/>
          </a:prstGeom>
          <a:ln w="73080">
            <a:solidFill>
              <a:srgbClr val="ffff00"/>
            </a:solidFill>
            <a:round/>
          </a:ln>
        </p:spPr>
      </p:sp>
      <p:sp>
        <p:nvSpPr>
          <p:cNvPr id="1722" name="Line 87"/>
          <p:cNvSpPr/>
          <p:nvPr/>
        </p:nvSpPr>
        <p:spPr>
          <a:xfrm flipH="1" flipV="1">
            <a:off x="8152920" y="1954440"/>
            <a:ext cx="1440" cy="501840"/>
          </a:xfrm>
          <a:prstGeom prst="line">
            <a:avLst/>
          </a:prstGeom>
          <a:ln>
            <a:solidFill>
              <a:srgbClr val="000000"/>
            </a:solidFill>
            <a:headEnd len="med" type="triangle" w="med"/>
            <a:tailEnd len="med" type="triangle" w="med"/>
          </a:ln>
        </p:spPr>
      </p:sp>
      <p:sp>
        <p:nvSpPr>
          <p:cNvPr id="1723" name="Line 88"/>
          <p:cNvSpPr/>
          <p:nvPr/>
        </p:nvSpPr>
        <p:spPr>
          <a:xfrm>
            <a:off x="8150400" y="2829960"/>
            <a:ext cx="360" cy="237240"/>
          </a:xfrm>
          <a:prstGeom prst="line">
            <a:avLst/>
          </a:prstGeom>
          <a:ln>
            <a:solidFill>
              <a:srgbClr val="000000"/>
            </a:solidFill>
            <a:headEnd len="med" type="triangle" w="med"/>
            <a:tailEnd len="med" type="triangle" w="med"/>
          </a:ln>
        </p:spPr>
      </p:sp>
      <p:sp>
        <p:nvSpPr>
          <p:cNvPr id="1724" name="TextShape 89"/>
          <p:cNvSpPr txBox="1"/>
          <p:nvPr/>
        </p:nvSpPr>
        <p:spPr>
          <a:xfrm>
            <a:off x="7991280" y="3083400"/>
            <a:ext cx="457920" cy="264960"/>
          </a:xfrm>
          <a:prstGeom prst="rect">
            <a:avLst/>
          </a:prstGeom>
        </p:spPr>
        <p:txBody>
          <a:bodyPr lIns="90000" rIns="90000" tIns="45000" bIns="45000"/>
          <a:p>
            <a:r>
              <a:rPr b="1" lang="en-US" sz="900">
                <a:latin typeface="Arial"/>
              </a:rPr>
              <a:t>Grid</a:t>
            </a:r>
            <a:endParaRPr/>
          </a:p>
        </p:txBody>
      </p:sp>
      <p:sp>
        <p:nvSpPr>
          <p:cNvPr id="1725" name="CustomShape 90"/>
          <p:cNvSpPr/>
          <p:nvPr/>
        </p:nvSpPr>
        <p:spPr>
          <a:xfrm>
            <a:off x="7898040" y="2550960"/>
            <a:ext cx="513720" cy="24480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txBody>
          <a:bodyPr wrap="none" lIns="90000" rIns="90000" tIns="45000" bIns="45000" anchor="ctr"/>
          <a:p>
            <a:pPr algn="ctr"/>
            <a:r>
              <a:rPr lang="en-US" sz="900">
                <a:latin typeface="Arial"/>
              </a:rPr>
              <a:t>Submit</a:t>
            </a:r>
            <a:endParaRPr/>
          </a:p>
          <a:p>
            <a:pPr algn="ctr"/>
            <a:r>
              <a:rPr lang="en-US" sz="900">
                <a:latin typeface="Arial"/>
              </a:rPr>
              <a:t>Proxy</a:t>
            </a:r>
            <a:endParaRPr/>
          </a:p>
        </p:txBody>
      </p:sp>
      <p:sp>
        <p:nvSpPr>
          <p:cNvPr id="1726" name="TextShape 91"/>
          <p:cNvSpPr txBox="1"/>
          <p:nvPr/>
        </p:nvSpPr>
        <p:spPr>
          <a:xfrm>
            <a:off x="536760" y="1199160"/>
            <a:ext cx="3859200" cy="2685960"/>
          </a:xfrm>
          <a:prstGeom prst="rect">
            <a:avLst/>
          </a:prstGeom>
        </p:spPr>
        <p:txBody>
          <a:bodyPr lIns="90000" rIns="90000" tIns="45000" bIns="45000"/>
          <a:p>
            <a:pPr>
              <a:buSzPct val="45000"/>
              <a:buFont typeface="StarSymbol"/>
              <a:buChar char=""/>
            </a:pPr>
            <a:r>
              <a:rPr lang="en-US" sz="2200">
                <a:solidFill>
                  <a:srgbClr val="000000"/>
                </a:solidFill>
                <a:latin typeface="Arial"/>
              </a:rPr>
              <a:t>Developed at USC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2200">
                <a:solidFill>
                  <a:srgbClr val="000000"/>
                </a:solidFill>
                <a:latin typeface="Arial"/>
              </a:rPr>
              <a:t>Ewa Deelman et al.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2200">
                <a:solidFill>
                  <a:srgbClr val="000000"/>
                </a:solidFill>
                <a:latin typeface="Arial"/>
              </a:rPr>
              <a:t>Website: pegasus.isi.edu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2200">
                <a:solidFill>
                  <a:srgbClr val="000000"/>
                </a:solidFill>
                <a:latin typeface="Arial"/>
              </a:rPr>
              <a:t>Open Source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2200">
                <a:solidFill>
                  <a:srgbClr val="000000"/>
                </a:solidFill>
                <a:latin typeface="Arial"/>
              </a:rPr>
              <a:t>Bindings for your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2200">
                <a:solidFill>
                  <a:srgbClr val="000000"/>
                </a:solidFill>
                <a:latin typeface="Arial"/>
              </a:rPr>
              <a:t>favorite languages:</a:t>
            </a:r>
            <a:endParaRPr/>
          </a:p>
        </p:txBody>
      </p:sp>
      <p:pic>
        <p:nvPicPr>
          <p:cNvPr id="1727" name="Picture 17" descr=""/>
          <p:cNvPicPr/>
          <p:nvPr/>
        </p:nvPicPr>
        <p:blipFill>
          <a:blip r:embed="rId10"/>
          <a:stretch>
            <a:fillRect/>
          </a:stretch>
        </p:blipFill>
        <p:spPr>
          <a:xfrm>
            <a:off x="877680" y="4027680"/>
            <a:ext cx="902520" cy="902520"/>
          </a:xfrm>
          <a:prstGeom prst="rect">
            <a:avLst/>
          </a:prstGeom>
          <a:ln>
            <a:noFill/>
          </a:ln>
        </p:spPr>
      </p:pic>
      <p:pic>
        <p:nvPicPr>
          <p:cNvPr id="1728" name="Picture 14" descr=""/>
          <p:cNvPicPr/>
          <p:nvPr/>
        </p:nvPicPr>
        <p:blipFill>
          <a:blip r:embed="rId11"/>
          <a:stretch>
            <a:fillRect/>
          </a:stretch>
        </p:blipFill>
        <p:spPr>
          <a:xfrm>
            <a:off x="1775520" y="4015440"/>
            <a:ext cx="758880" cy="862200"/>
          </a:xfrm>
          <a:prstGeom prst="rect">
            <a:avLst/>
          </a:prstGeom>
          <a:ln w="9360">
            <a:solidFill>
              <a:srgbClr val="000000"/>
            </a:solidFill>
            <a:miter/>
          </a:ln>
        </p:spPr>
      </p:pic>
      <p:pic>
        <p:nvPicPr>
          <p:cNvPr id="1729" name="Picture 15" descr=""/>
          <p:cNvPicPr/>
          <p:nvPr/>
        </p:nvPicPr>
        <p:blipFill>
          <a:blip r:embed="rId12"/>
          <a:stretch>
            <a:fillRect/>
          </a:stretch>
        </p:blipFill>
        <p:spPr>
          <a:xfrm>
            <a:off x="2694960" y="4015440"/>
            <a:ext cx="702720" cy="923760"/>
          </a:xfrm>
          <a:prstGeom prst="rect">
            <a:avLst/>
          </a:prstGeom>
          <a:ln w="9360">
            <a:solidFill>
              <a:srgbClr val="000000"/>
            </a:solidFill>
            <a:miter/>
          </a:ln>
        </p:spPr>
      </p:pic>
      <p:sp>
        <p:nvSpPr>
          <p:cNvPr id="1730" name="CustomShape 92"/>
          <p:cNvSpPr/>
          <p:nvPr/>
        </p:nvSpPr>
        <p:spPr>
          <a:xfrm flipH="1">
            <a:off x="4740480" y="1047240"/>
            <a:ext cx="1512000" cy="5947200"/>
          </a:xfrm>
          <a:prstGeom prst="wedgeRectCallout">
            <a:avLst>
              <a:gd name="adj1" fmla="val -19558"/>
              <a:gd name="adj2" fmla="val 5550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pic>
        <p:nvPicPr>
          <p:cNvPr id="1731" name="" descr=""/>
          <p:cNvPicPr/>
          <p:nvPr/>
        </p:nvPicPr>
        <p:blipFill>
          <a:blip r:embed="rId13"/>
          <a:stretch>
            <a:fillRect/>
          </a:stretch>
        </p:blipFill>
        <p:spPr>
          <a:xfrm>
            <a:off x="4845960" y="2359800"/>
            <a:ext cx="1281600" cy="1082520"/>
          </a:xfrm>
          <a:prstGeom prst="rect">
            <a:avLst/>
          </a:prstGeom>
          <a:ln>
            <a:noFill/>
          </a:ln>
        </p:spPr>
      </p:pic>
      <p:sp>
        <p:nvSpPr>
          <p:cNvPr id="1732" name="Line 93"/>
          <p:cNvSpPr/>
          <p:nvPr/>
        </p:nvSpPr>
        <p:spPr>
          <a:xfrm>
            <a:off x="5926680" y="5747040"/>
            <a:ext cx="128160" cy="1143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733" name="Line 94"/>
          <p:cNvSpPr/>
          <p:nvPr/>
        </p:nvSpPr>
        <p:spPr>
          <a:xfrm>
            <a:off x="5797800" y="5747040"/>
            <a:ext cx="128520" cy="1143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734" name="Line 95"/>
          <p:cNvSpPr/>
          <p:nvPr/>
        </p:nvSpPr>
        <p:spPr>
          <a:xfrm>
            <a:off x="5669280" y="5747040"/>
            <a:ext cx="128160" cy="1143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735" name="Line 96"/>
          <p:cNvSpPr/>
          <p:nvPr/>
        </p:nvSpPr>
        <p:spPr>
          <a:xfrm>
            <a:off x="5540760" y="5747040"/>
            <a:ext cx="128160" cy="1143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736" name="Line 97"/>
          <p:cNvSpPr/>
          <p:nvPr/>
        </p:nvSpPr>
        <p:spPr>
          <a:xfrm>
            <a:off x="5411880" y="5747040"/>
            <a:ext cx="128520" cy="1143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737" name="Line 98"/>
          <p:cNvSpPr/>
          <p:nvPr/>
        </p:nvSpPr>
        <p:spPr>
          <a:xfrm>
            <a:off x="5283360" y="5747040"/>
            <a:ext cx="128160" cy="1143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738" name="Line 99"/>
          <p:cNvSpPr/>
          <p:nvPr/>
        </p:nvSpPr>
        <p:spPr>
          <a:xfrm>
            <a:off x="5154840" y="5747040"/>
            <a:ext cx="128160" cy="1143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739" name="Line 100"/>
          <p:cNvSpPr/>
          <p:nvPr/>
        </p:nvSpPr>
        <p:spPr>
          <a:xfrm>
            <a:off x="5025960" y="5747040"/>
            <a:ext cx="128520" cy="1143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740" name="Line 101"/>
          <p:cNvSpPr/>
          <p:nvPr/>
        </p:nvSpPr>
        <p:spPr>
          <a:xfrm>
            <a:off x="4897440" y="5747040"/>
            <a:ext cx="128160" cy="1143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741" name="Line 102"/>
          <p:cNvSpPr/>
          <p:nvPr/>
        </p:nvSpPr>
        <p:spPr>
          <a:xfrm flipH="1">
            <a:off x="4817520" y="5861880"/>
            <a:ext cx="12369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742" name="Line 103"/>
          <p:cNvSpPr/>
          <p:nvPr/>
        </p:nvSpPr>
        <p:spPr>
          <a:xfrm flipH="1">
            <a:off x="4833720" y="6014160"/>
            <a:ext cx="123660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743" name="Line 104"/>
          <p:cNvSpPr/>
          <p:nvPr/>
        </p:nvSpPr>
        <p:spPr>
          <a:xfrm flipH="1">
            <a:off x="4849920" y="6166440"/>
            <a:ext cx="123660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744" name="Line 105"/>
          <p:cNvSpPr/>
          <p:nvPr/>
        </p:nvSpPr>
        <p:spPr>
          <a:xfrm>
            <a:off x="4866480" y="6319080"/>
            <a:ext cx="123660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745" name="Line 106"/>
          <p:cNvSpPr/>
          <p:nvPr/>
        </p:nvSpPr>
        <p:spPr>
          <a:xfrm flipH="1">
            <a:off x="4882680" y="6471360"/>
            <a:ext cx="123660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746" name="Line 107"/>
          <p:cNvSpPr/>
          <p:nvPr/>
        </p:nvSpPr>
        <p:spPr>
          <a:xfrm flipH="1">
            <a:off x="4898520" y="6623280"/>
            <a:ext cx="12369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747" name="Line 108"/>
          <p:cNvSpPr/>
          <p:nvPr/>
        </p:nvSpPr>
        <p:spPr>
          <a:xfrm flipH="1">
            <a:off x="4914720" y="6776280"/>
            <a:ext cx="12369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748" name="Line 109"/>
          <p:cNvSpPr/>
          <p:nvPr/>
        </p:nvSpPr>
        <p:spPr>
          <a:xfrm>
            <a:off x="5926680" y="5747040"/>
            <a:ext cx="128160" cy="1143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749" name="Line 110"/>
          <p:cNvSpPr/>
          <p:nvPr/>
        </p:nvSpPr>
        <p:spPr>
          <a:xfrm>
            <a:off x="5797800" y="5747040"/>
            <a:ext cx="128520" cy="1143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750" name="Line 111"/>
          <p:cNvSpPr/>
          <p:nvPr/>
        </p:nvSpPr>
        <p:spPr>
          <a:xfrm>
            <a:off x="5669280" y="5747040"/>
            <a:ext cx="128160" cy="1143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751" name="Line 112"/>
          <p:cNvSpPr/>
          <p:nvPr/>
        </p:nvSpPr>
        <p:spPr>
          <a:xfrm>
            <a:off x="5540760" y="5747040"/>
            <a:ext cx="128160" cy="1143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752" name="Line 113"/>
          <p:cNvSpPr/>
          <p:nvPr/>
        </p:nvSpPr>
        <p:spPr>
          <a:xfrm>
            <a:off x="5411880" y="5747040"/>
            <a:ext cx="128520" cy="1143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753" name="Line 114"/>
          <p:cNvSpPr/>
          <p:nvPr/>
        </p:nvSpPr>
        <p:spPr>
          <a:xfrm>
            <a:off x="5283360" y="5747040"/>
            <a:ext cx="128160" cy="1143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754" name="Line 115"/>
          <p:cNvSpPr/>
          <p:nvPr/>
        </p:nvSpPr>
        <p:spPr>
          <a:xfrm>
            <a:off x="5154840" y="5747040"/>
            <a:ext cx="128160" cy="1143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755" name="Line 116"/>
          <p:cNvSpPr/>
          <p:nvPr/>
        </p:nvSpPr>
        <p:spPr>
          <a:xfrm>
            <a:off x="5025960" y="5747040"/>
            <a:ext cx="128520" cy="1143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756" name="Line 117"/>
          <p:cNvSpPr/>
          <p:nvPr/>
        </p:nvSpPr>
        <p:spPr>
          <a:xfrm>
            <a:off x="4897440" y="5747040"/>
            <a:ext cx="128160" cy="1143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pic>
        <p:nvPicPr>
          <p:cNvPr id="1757" name="" descr=""/>
          <p:cNvPicPr/>
          <p:nvPr/>
        </p:nvPicPr>
        <p:blipFill>
          <a:blip r:embed="rId14"/>
          <a:stretch>
            <a:fillRect/>
          </a:stretch>
        </p:blipFill>
        <p:spPr>
          <a:xfrm>
            <a:off x="5030640" y="5719320"/>
            <a:ext cx="638640" cy="548640"/>
          </a:xfrm>
          <a:prstGeom prst="rect">
            <a:avLst/>
          </a:prstGeom>
          <a:ln>
            <a:noFill/>
          </a:ln>
        </p:spPr>
      </p:pic>
      <p:sp>
        <p:nvSpPr>
          <p:cNvPr id="1758" name="TextShape 118"/>
          <p:cNvSpPr txBox="1"/>
          <p:nvPr/>
        </p:nvSpPr>
        <p:spPr>
          <a:xfrm>
            <a:off x="5065920" y="5353560"/>
            <a:ext cx="718200" cy="402120"/>
          </a:xfrm>
          <a:prstGeom prst="rect">
            <a:avLst/>
          </a:prstGeom>
        </p:spPr>
        <p:txBody>
          <a:bodyPr lIns="90000" rIns="90000" tIns="45000" bIns="45000"/>
          <a:p>
            <a:r>
              <a:rPr b="1" lang="en-US">
                <a:latin typeface="Arial"/>
              </a:rPr>
              <a:t>Grid</a:t>
            </a:r>
            <a:endParaRPr/>
          </a:p>
        </p:txBody>
      </p:sp>
      <p:sp>
        <p:nvSpPr>
          <p:cNvPr id="1759" name="TextShape 119"/>
          <p:cNvSpPr txBox="1"/>
          <p:nvPr/>
        </p:nvSpPr>
        <p:spPr>
          <a:xfrm>
            <a:off x="5065920" y="5353560"/>
            <a:ext cx="718200" cy="402120"/>
          </a:xfrm>
          <a:prstGeom prst="rect">
            <a:avLst/>
          </a:prstGeom>
        </p:spPr>
        <p:txBody>
          <a:bodyPr lIns="90000" rIns="90000" tIns="45000" bIns="45000"/>
          <a:p>
            <a:r>
              <a:rPr b="1" lang="en-US">
                <a:latin typeface="Arial"/>
              </a:rPr>
              <a:t>Grid</a:t>
            </a:r>
            <a:endParaRPr/>
          </a:p>
        </p:txBody>
      </p:sp>
      <p:pic>
        <p:nvPicPr>
          <p:cNvPr id="1760" name="" descr=""/>
          <p:cNvPicPr/>
          <p:nvPr/>
        </p:nvPicPr>
        <p:blipFill>
          <a:blip r:embed="rId15"/>
          <a:stretch>
            <a:fillRect/>
          </a:stretch>
        </p:blipFill>
        <p:spPr>
          <a:xfrm>
            <a:off x="5447880" y="6165720"/>
            <a:ext cx="638280" cy="548640"/>
          </a:xfrm>
          <a:prstGeom prst="rect">
            <a:avLst/>
          </a:prstGeom>
          <a:ln>
            <a:noFill/>
          </a:ln>
        </p:spPr>
      </p:pic>
      <p:sp>
        <p:nvSpPr>
          <p:cNvPr id="1761" name="CustomShape 120"/>
          <p:cNvSpPr/>
          <p:nvPr/>
        </p:nvSpPr>
        <p:spPr>
          <a:xfrm>
            <a:off x="5223600" y="1354320"/>
            <a:ext cx="532800" cy="609120"/>
          </a:xfrm>
          <a:prstGeom prst="foldedCorner">
            <a:avLst>
              <a:gd name="adj" fmla="val 18900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sp>
        <p:nvSpPr>
          <p:cNvPr id="1762" name="Line 121"/>
          <p:cNvSpPr/>
          <p:nvPr/>
        </p:nvSpPr>
        <p:spPr>
          <a:xfrm>
            <a:off x="5299200" y="1430640"/>
            <a:ext cx="38052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1763" name="Line 122"/>
          <p:cNvSpPr/>
          <p:nvPr/>
        </p:nvSpPr>
        <p:spPr>
          <a:xfrm>
            <a:off x="5299200" y="1506600"/>
            <a:ext cx="22824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1764" name="Line 123"/>
          <p:cNvSpPr/>
          <p:nvPr/>
        </p:nvSpPr>
        <p:spPr>
          <a:xfrm>
            <a:off x="5299200" y="1582920"/>
            <a:ext cx="30456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1765" name="Line 124"/>
          <p:cNvSpPr/>
          <p:nvPr/>
        </p:nvSpPr>
        <p:spPr>
          <a:xfrm>
            <a:off x="5299200" y="1659240"/>
            <a:ext cx="38052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1766" name="Line 125"/>
          <p:cNvSpPr/>
          <p:nvPr/>
        </p:nvSpPr>
        <p:spPr>
          <a:xfrm>
            <a:off x="5299200" y="1735200"/>
            <a:ext cx="38052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1767" name="TextShape 126"/>
          <p:cNvSpPr txBox="1"/>
          <p:nvPr/>
        </p:nvSpPr>
        <p:spPr>
          <a:xfrm>
            <a:off x="5086080" y="1008000"/>
            <a:ext cx="775440" cy="435600"/>
          </a:xfrm>
          <a:prstGeom prst="rect">
            <a:avLst/>
          </a:prstGeom>
        </p:spPr>
        <p:txBody>
          <a:bodyPr lIns="90000" rIns="90000" tIns="45000" bIns="45000"/>
          <a:p>
            <a:r>
              <a:rPr lang="en-US" sz="2000">
                <a:latin typeface="Arial"/>
              </a:rPr>
              <a:t>DAX</a:t>
            </a:r>
            <a:endParaRPr/>
          </a:p>
        </p:txBody>
      </p:sp>
      <p:sp>
        <p:nvSpPr>
          <p:cNvPr id="1768" name="Line 127"/>
          <p:cNvSpPr/>
          <p:nvPr/>
        </p:nvSpPr>
        <p:spPr>
          <a:xfrm>
            <a:off x="5481360" y="1963440"/>
            <a:ext cx="0" cy="506160"/>
          </a:xfrm>
          <a:prstGeom prst="line">
            <a:avLst/>
          </a:prstGeom>
          <a:ln w="36720">
            <a:solidFill>
              <a:srgbClr val="000000"/>
            </a:solidFill>
            <a:round/>
            <a:tailEnd len="med" type="triangle" w="med"/>
          </a:ln>
        </p:spPr>
      </p:sp>
      <p:sp>
        <p:nvSpPr>
          <p:cNvPr id="1769" name="Line 128"/>
          <p:cNvSpPr/>
          <p:nvPr/>
        </p:nvSpPr>
        <p:spPr>
          <a:xfrm>
            <a:off x="5483160" y="4885920"/>
            <a:ext cx="0" cy="522360"/>
          </a:xfrm>
          <a:prstGeom prst="line">
            <a:avLst/>
          </a:prstGeom>
          <a:ln w="36720">
            <a:solidFill>
              <a:srgbClr val="000000"/>
            </a:solidFill>
            <a:round/>
            <a:tailEnd len="med" type="triangle" w="med"/>
          </a:ln>
        </p:spPr>
      </p:sp>
      <p:sp>
        <p:nvSpPr>
          <p:cNvPr id="1770" name="CustomShape 129"/>
          <p:cNvSpPr/>
          <p:nvPr/>
        </p:nvSpPr>
        <p:spPr>
          <a:xfrm>
            <a:off x="5223600" y="4234680"/>
            <a:ext cx="532800" cy="609120"/>
          </a:xfrm>
          <a:prstGeom prst="foldedCorner">
            <a:avLst>
              <a:gd name="adj" fmla="val 18900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sp>
        <p:nvSpPr>
          <p:cNvPr id="1771" name="Line 130"/>
          <p:cNvSpPr/>
          <p:nvPr/>
        </p:nvSpPr>
        <p:spPr>
          <a:xfrm>
            <a:off x="5299200" y="4311000"/>
            <a:ext cx="38052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1772" name="Line 131"/>
          <p:cNvSpPr/>
          <p:nvPr/>
        </p:nvSpPr>
        <p:spPr>
          <a:xfrm>
            <a:off x="5299200" y="4386960"/>
            <a:ext cx="22824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1773" name="Line 132"/>
          <p:cNvSpPr/>
          <p:nvPr/>
        </p:nvSpPr>
        <p:spPr>
          <a:xfrm>
            <a:off x="5299200" y="4463280"/>
            <a:ext cx="30456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1774" name="Line 133"/>
          <p:cNvSpPr/>
          <p:nvPr/>
        </p:nvSpPr>
        <p:spPr>
          <a:xfrm>
            <a:off x="5299200" y="4539600"/>
            <a:ext cx="38052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1775" name="Line 134"/>
          <p:cNvSpPr/>
          <p:nvPr/>
        </p:nvSpPr>
        <p:spPr>
          <a:xfrm>
            <a:off x="5299200" y="4615200"/>
            <a:ext cx="38052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1776" name="TextShape 135"/>
          <p:cNvSpPr txBox="1"/>
          <p:nvPr/>
        </p:nvSpPr>
        <p:spPr>
          <a:xfrm>
            <a:off x="5157000" y="3888360"/>
            <a:ext cx="698040" cy="375120"/>
          </a:xfrm>
          <a:prstGeom prst="rect">
            <a:avLst/>
          </a:prstGeom>
        </p:spPr>
        <p:txBody>
          <a:bodyPr lIns="90000" rIns="90000" tIns="45000" bIns="45000"/>
          <a:p>
            <a:r>
              <a:rPr lang="en-US" sz="1640">
                <a:latin typeface="Arial"/>
              </a:rPr>
              <a:t>DAG</a:t>
            </a:r>
            <a:endParaRPr/>
          </a:p>
        </p:txBody>
      </p:sp>
      <p:sp>
        <p:nvSpPr>
          <p:cNvPr id="1777" name="Line 136"/>
          <p:cNvSpPr/>
          <p:nvPr/>
        </p:nvSpPr>
        <p:spPr>
          <a:xfrm>
            <a:off x="5484960" y="3392640"/>
            <a:ext cx="0" cy="522360"/>
          </a:xfrm>
          <a:prstGeom prst="line">
            <a:avLst/>
          </a:prstGeom>
          <a:ln w="36720">
            <a:solidFill>
              <a:srgbClr val="000000"/>
            </a:solidFill>
            <a:round/>
            <a:tailEnd len="med" type="triangle" w="med"/>
          </a:ln>
        </p:spPr>
      </p:sp>
      <p:sp>
        <p:nvSpPr>
          <p:cNvPr id="1778" name="TextShape 137"/>
          <p:cNvSpPr txBox="1"/>
          <p:nvPr/>
        </p:nvSpPr>
        <p:spPr>
          <a:xfrm>
            <a:off x="6851160" y="4645440"/>
            <a:ext cx="3024000" cy="2685960"/>
          </a:xfrm>
          <a:prstGeom prst="rect">
            <a:avLst/>
          </a:prstGeom>
        </p:spPr>
        <p:txBody>
          <a:bodyPr lIns="90000" rIns="90000" tIns="45000" bIns="45000"/>
          <a:p>
            <a:r>
              <a:rPr b="1" lang="en-US" sz="2200">
                <a:solidFill>
                  <a:srgbClr val="000000"/>
                </a:solidFill>
                <a:latin typeface="Arial"/>
              </a:rPr>
              <a:t>Benefits</a:t>
            </a:r>
            <a:r>
              <a:rPr lang="en-US" sz="2200">
                <a:solidFill>
                  <a:srgbClr val="000000"/>
                </a:solidFill>
                <a:latin typeface="Arial"/>
              </a:rPr>
              <a:t>: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2200">
                <a:solidFill>
                  <a:srgbClr val="000000"/>
                </a:solidFill>
                <a:latin typeface="Arial"/>
              </a:rPr>
              <a:t>Performance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2200">
                <a:solidFill>
                  <a:srgbClr val="000000"/>
                </a:solidFill>
                <a:latin typeface="Arial"/>
              </a:rPr>
              <a:t>Portability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2200">
                <a:solidFill>
                  <a:srgbClr val="000000"/>
                </a:solidFill>
                <a:latin typeface="Arial"/>
              </a:rPr>
              <a:t>Provenance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2200">
                <a:solidFill>
                  <a:srgbClr val="000000"/>
                </a:solidFill>
                <a:latin typeface="Arial"/>
              </a:rPr>
              <a:t>Data Management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2200">
                <a:solidFill>
                  <a:srgbClr val="000000"/>
                </a:solidFill>
                <a:latin typeface="Arial"/>
              </a:rPr>
              <a:t>Error Recovery</a:t>
            </a:r>
            <a:endParaRPr/>
          </a:p>
          <a:p>
            <a:endParaRPr/>
          </a:p>
        </p:txBody>
      </p:sp>
    </p:spTree>
  </p:cSld>
  <p:timing>
    <p:tnLst>
      <p:par>
        <p:cTn id="68" dur="indefinite" restart="never" nodeType="tmRoot">
          <p:childTnLst>
            <p:seq>
              <p:cTn id="69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9" name="TextShape 1"/>
          <p:cNvSpPr txBox="1"/>
          <p:nvPr/>
        </p:nvSpPr>
        <p:spPr>
          <a:xfrm>
            <a:off x="504720" y="285840"/>
            <a:ext cx="7724880" cy="690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3200">
                <a:latin typeface="Arial"/>
              </a:rPr>
              <a:t>Productivity in the Workspace</a:t>
            </a:r>
            <a:endParaRPr/>
          </a:p>
        </p:txBody>
      </p:sp>
      <p:sp>
        <p:nvSpPr>
          <p:cNvPr id="1780" name="CustomShape 2"/>
          <p:cNvSpPr/>
          <p:nvPr/>
        </p:nvSpPr>
        <p:spPr>
          <a:xfrm>
            <a:off x="6123600" y="1990800"/>
            <a:ext cx="3843360" cy="4958640"/>
          </a:xfrm>
          <a:prstGeom prst="rect">
            <a:avLst/>
          </a:prstGeom>
          <a:gradFill>
            <a:gsLst>
              <a:gs pos="0">
                <a:srgbClr val="ffff00"/>
              </a:gs>
              <a:gs pos="100000">
                <a:srgbClr val="ffffff"/>
              </a:gs>
            </a:gsLst>
            <a:path path="circle"/>
          </a:gradFill>
          <a:ln>
            <a:noFill/>
          </a:ln>
        </p:spPr>
      </p:sp>
      <p:sp>
        <p:nvSpPr>
          <p:cNvPr id="1781" name="TextShape 3"/>
          <p:cNvSpPr txBox="1"/>
          <p:nvPr/>
        </p:nvSpPr>
        <p:spPr>
          <a:xfrm>
            <a:off x="2949120" y="1800360"/>
            <a:ext cx="3053520" cy="433440"/>
          </a:xfrm>
          <a:prstGeom prst="rect">
            <a:avLst/>
          </a:prstGeom>
        </p:spPr>
        <p:txBody>
          <a:bodyPr lIns="90000" rIns="90000" tIns="45000" bIns="45000"/>
          <a:p>
            <a:pPr algn="ctr"/>
            <a:r>
              <a:rPr b="1" lang="en-US" sz="2400">
                <a:latin typeface="Arial"/>
              </a:rPr>
              <a:t>Pegasus Workflows</a:t>
            </a:r>
            <a:endParaRPr/>
          </a:p>
        </p:txBody>
      </p:sp>
      <p:sp>
        <p:nvSpPr>
          <p:cNvPr id="1782" name="Line 4"/>
          <p:cNvSpPr/>
          <p:nvPr/>
        </p:nvSpPr>
        <p:spPr>
          <a:xfrm>
            <a:off x="532116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783" name="Line 5"/>
          <p:cNvSpPr/>
          <p:nvPr/>
        </p:nvSpPr>
        <p:spPr>
          <a:xfrm>
            <a:off x="527724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784" name="Line 6"/>
          <p:cNvSpPr/>
          <p:nvPr/>
        </p:nvSpPr>
        <p:spPr>
          <a:xfrm>
            <a:off x="523296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785" name="Line 7"/>
          <p:cNvSpPr/>
          <p:nvPr/>
        </p:nvSpPr>
        <p:spPr>
          <a:xfrm>
            <a:off x="518940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786" name="Line 8"/>
          <p:cNvSpPr/>
          <p:nvPr/>
        </p:nvSpPr>
        <p:spPr>
          <a:xfrm>
            <a:off x="514512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787" name="Line 9"/>
          <p:cNvSpPr/>
          <p:nvPr/>
        </p:nvSpPr>
        <p:spPr>
          <a:xfrm>
            <a:off x="510120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788" name="Line 10"/>
          <p:cNvSpPr/>
          <p:nvPr/>
        </p:nvSpPr>
        <p:spPr>
          <a:xfrm>
            <a:off x="505728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789" name="Line 11"/>
          <p:cNvSpPr/>
          <p:nvPr/>
        </p:nvSpPr>
        <p:spPr>
          <a:xfrm>
            <a:off x="501336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790" name="Line 12"/>
          <p:cNvSpPr/>
          <p:nvPr/>
        </p:nvSpPr>
        <p:spPr>
          <a:xfrm>
            <a:off x="496944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791" name="Line 13"/>
          <p:cNvSpPr/>
          <p:nvPr/>
        </p:nvSpPr>
        <p:spPr>
          <a:xfrm flipH="1">
            <a:off x="4942080" y="4171680"/>
            <a:ext cx="42264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792" name="Line 14"/>
          <p:cNvSpPr/>
          <p:nvPr/>
        </p:nvSpPr>
        <p:spPr>
          <a:xfrm flipH="1">
            <a:off x="4947840" y="4217040"/>
            <a:ext cx="42228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793" name="Line 15"/>
          <p:cNvSpPr/>
          <p:nvPr/>
        </p:nvSpPr>
        <p:spPr>
          <a:xfrm flipH="1">
            <a:off x="4953240" y="4262400"/>
            <a:ext cx="42228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794" name="Line 16"/>
          <p:cNvSpPr/>
          <p:nvPr/>
        </p:nvSpPr>
        <p:spPr>
          <a:xfrm>
            <a:off x="4959000" y="4308480"/>
            <a:ext cx="42228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795" name="Line 17"/>
          <p:cNvSpPr/>
          <p:nvPr/>
        </p:nvSpPr>
        <p:spPr>
          <a:xfrm flipH="1">
            <a:off x="4964400" y="4353840"/>
            <a:ext cx="42228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796" name="Line 18"/>
          <p:cNvSpPr/>
          <p:nvPr/>
        </p:nvSpPr>
        <p:spPr>
          <a:xfrm flipH="1">
            <a:off x="4969800" y="4399200"/>
            <a:ext cx="42264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797" name="Line 19"/>
          <p:cNvSpPr/>
          <p:nvPr/>
        </p:nvSpPr>
        <p:spPr>
          <a:xfrm flipH="1">
            <a:off x="4975560" y="4444920"/>
            <a:ext cx="42264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798" name="Line 20"/>
          <p:cNvSpPr/>
          <p:nvPr/>
        </p:nvSpPr>
        <p:spPr>
          <a:xfrm>
            <a:off x="532116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799" name="Line 21"/>
          <p:cNvSpPr/>
          <p:nvPr/>
        </p:nvSpPr>
        <p:spPr>
          <a:xfrm>
            <a:off x="527724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800" name="Line 22"/>
          <p:cNvSpPr/>
          <p:nvPr/>
        </p:nvSpPr>
        <p:spPr>
          <a:xfrm>
            <a:off x="523296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801" name="Line 23"/>
          <p:cNvSpPr/>
          <p:nvPr/>
        </p:nvSpPr>
        <p:spPr>
          <a:xfrm>
            <a:off x="518940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802" name="Line 24"/>
          <p:cNvSpPr/>
          <p:nvPr/>
        </p:nvSpPr>
        <p:spPr>
          <a:xfrm>
            <a:off x="514512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803" name="Line 25"/>
          <p:cNvSpPr/>
          <p:nvPr/>
        </p:nvSpPr>
        <p:spPr>
          <a:xfrm>
            <a:off x="510120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804" name="Line 26"/>
          <p:cNvSpPr/>
          <p:nvPr/>
        </p:nvSpPr>
        <p:spPr>
          <a:xfrm>
            <a:off x="505728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805" name="Line 27"/>
          <p:cNvSpPr/>
          <p:nvPr/>
        </p:nvSpPr>
        <p:spPr>
          <a:xfrm>
            <a:off x="501336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806" name="Line 28"/>
          <p:cNvSpPr/>
          <p:nvPr/>
        </p:nvSpPr>
        <p:spPr>
          <a:xfrm>
            <a:off x="496944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pic>
        <p:nvPicPr>
          <p:cNvPr id="1807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5015160" y="4128840"/>
            <a:ext cx="217800" cy="164160"/>
          </a:xfrm>
          <a:prstGeom prst="rect">
            <a:avLst/>
          </a:prstGeom>
          <a:ln>
            <a:noFill/>
          </a:ln>
        </p:spPr>
      </p:pic>
      <p:pic>
        <p:nvPicPr>
          <p:cNvPr id="1808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5157360" y="4262400"/>
            <a:ext cx="218160" cy="164160"/>
          </a:xfrm>
          <a:prstGeom prst="rect">
            <a:avLst/>
          </a:prstGeom>
          <a:ln>
            <a:noFill/>
          </a:ln>
        </p:spPr>
      </p:pic>
      <p:sp>
        <p:nvSpPr>
          <p:cNvPr id="1809" name="TextShape 29"/>
          <p:cNvSpPr txBox="1"/>
          <p:nvPr/>
        </p:nvSpPr>
        <p:spPr>
          <a:xfrm>
            <a:off x="4393080" y="2697480"/>
            <a:ext cx="1441080" cy="218520"/>
          </a:xfrm>
          <a:prstGeom prst="rect">
            <a:avLst/>
          </a:prstGeom>
        </p:spPr>
        <p:txBody>
          <a:bodyPr lIns="90000" rIns="90000" tIns="45000" bIns="45000"/>
          <a:p>
            <a:r>
              <a:rPr b="1" lang="en-US" sz="900">
                <a:latin typeface="Arial"/>
              </a:rPr>
              <a:t>HUBzero Infrastructure</a:t>
            </a:r>
            <a:endParaRPr/>
          </a:p>
        </p:txBody>
      </p:sp>
      <p:pic>
        <p:nvPicPr>
          <p:cNvPr id="1810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5358240" y="2874960"/>
            <a:ext cx="483480" cy="446040"/>
          </a:xfrm>
          <a:prstGeom prst="rect">
            <a:avLst/>
          </a:prstGeom>
          <a:ln>
            <a:noFill/>
          </a:ln>
        </p:spPr>
      </p:pic>
      <p:pic>
        <p:nvPicPr>
          <p:cNvPr id="1811" name="" descr=""/>
          <p:cNvPicPr/>
          <p:nvPr/>
        </p:nvPicPr>
        <p:blipFill>
          <a:blip r:embed="rId4"/>
          <a:stretch>
            <a:fillRect/>
          </a:stretch>
        </p:blipFill>
        <p:spPr>
          <a:xfrm>
            <a:off x="4538520" y="2880720"/>
            <a:ext cx="768960" cy="511560"/>
          </a:xfrm>
          <a:prstGeom prst="rect">
            <a:avLst/>
          </a:prstGeom>
          <a:ln>
            <a:noFill/>
          </a:ln>
        </p:spPr>
      </p:pic>
      <p:sp>
        <p:nvSpPr>
          <p:cNvPr id="1812" name="TextShape 30"/>
          <p:cNvSpPr txBox="1"/>
          <p:nvPr/>
        </p:nvSpPr>
        <p:spPr>
          <a:xfrm>
            <a:off x="5263200" y="3349440"/>
            <a:ext cx="822600" cy="493920"/>
          </a:xfrm>
          <a:prstGeom prst="rect">
            <a:avLst/>
          </a:prstGeom>
        </p:spPr>
        <p:txBody>
          <a:bodyPr lIns="90000" rIns="90000" tIns="45000" bIns="45000"/>
          <a:p>
            <a:pPr algn="ctr"/>
            <a:r>
              <a:rPr b="1" lang="en-US" sz="900">
                <a:latin typeface="Arial"/>
              </a:rPr>
              <a:t>Tool Session</a:t>
            </a:r>
            <a:endParaRPr/>
          </a:p>
          <a:p>
            <a:pPr algn="ctr"/>
            <a:r>
              <a:rPr b="1" lang="en-US" sz="900">
                <a:latin typeface="Arial"/>
              </a:rPr>
              <a:t>Containers</a:t>
            </a:r>
            <a:endParaRPr/>
          </a:p>
        </p:txBody>
      </p:sp>
      <p:sp>
        <p:nvSpPr>
          <p:cNvPr id="1813" name="Line 31"/>
          <p:cNvSpPr/>
          <p:nvPr/>
        </p:nvSpPr>
        <p:spPr>
          <a:xfrm>
            <a:off x="4926600" y="3039480"/>
            <a:ext cx="227160" cy="0"/>
          </a:xfrm>
          <a:prstGeom prst="line">
            <a:avLst/>
          </a:prstGeom>
          <a:ln w="73080">
            <a:solidFill>
              <a:srgbClr val="ffff00"/>
            </a:solidFill>
            <a:round/>
          </a:ln>
        </p:spPr>
      </p:sp>
      <p:sp>
        <p:nvSpPr>
          <p:cNvPr id="1814" name="Line 32"/>
          <p:cNvSpPr/>
          <p:nvPr/>
        </p:nvSpPr>
        <p:spPr>
          <a:xfrm flipV="1">
            <a:off x="5140080" y="3039480"/>
            <a:ext cx="0" cy="399600"/>
          </a:xfrm>
          <a:prstGeom prst="line">
            <a:avLst/>
          </a:prstGeom>
          <a:ln w="73080">
            <a:solidFill>
              <a:srgbClr val="ffff00"/>
            </a:solidFill>
            <a:round/>
          </a:ln>
        </p:spPr>
      </p:sp>
      <p:sp>
        <p:nvSpPr>
          <p:cNvPr id="1815" name="Line 33"/>
          <p:cNvSpPr/>
          <p:nvPr/>
        </p:nvSpPr>
        <p:spPr>
          <a:xfrm>
            <a:off x="581292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816" name="Line 34"/>
          <p:cNvSpPr/>
          <p:nvPr/>
        </p:nvSpPr>
        <p:spPr>
          <a:xfrm>
            <a:off x="576900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817" name="Line 35"/>
          <p:cNvSpPr/>
          <p:nvPr/>
        </p:nvSpPr>
        <p:spPr>
          <a:xfrm>
            <a:off x="572508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818" name="Line 36"/>
          <p:cNvSpPr/>
          <p:nvPr/>
        </p:nvSpPr>
        <p:spPr>
          <a:xfrm>
            <a:off x="568116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819" name="Line 37"/>
          <p:cNvSpPr/>
          <p:nvPr/>
        </p:nvSpPr>
        <p:spPr>
          <a:xfrm>
            <a:off x="563724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820" name="Line 38"/>
          <p:cNvSpPr/>
          <p:nvPr/>
        </p:nvSpPr>
        <p:spPr>
          <a:xfrm>
            <a:off x="559296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821" name="Line 39"/>
          <p:cNvSpPr/>
          <p:nvPr/>
        </p:nvSpPr>
        <p:spPr>
          <a:xfrm>
            <a:off x="554940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822" name="Line 40"/>
          <p:cNvSpPr/>
          <p:nvPr/>
        </p:nvSpPr>
        <p:spPr>
          <a:xfrm>
            <a:off x="550512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823" name="Line 41"/>
          <p:cNvSpPr/>
          <p:nvPr/>
        </p:nvSpPr>
        <p:spPr>
          <a:xfrm>
            <a:off x="546120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824" name="Line 42"/>
          <p:cNvSpPr/>
          <p:nvPr/>
        </p:nvSpPr>
        <p:spPr>
          <a:xfrm flipH="1">
            <a:off x="5434200" y="4171680"/>
            <a:ext cx="42264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825" name="Line 43"/>
          <p:cNvSpPr/>
          <p:nvPr/>
        </p:nvSpPr>
        <p:spPr>
          <a:xfrm flipH="1">
            <a:off x="5439600" y="4217040"/>
            <a:ext cx="42228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826" name="Line 44"/>
          <p:cNvSpPr/>
          <p:nvPr/>
        </p:nvSpPr>
        <p:spPr>
          <a:xfrm flipH="1">
            <a:off x="5445360" y="4262400"/>
            <a:ext cx="42228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827" name="Line 45"/>
          <p:cNvSpPr/>
          <p:nvPr/>
        </p:nvSpPr>
        <p:spPr>
          <a:xfrm>
            <a:off x="5450760" y="4308480"/>
            <a:ext cx="42228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828" name="Line 46"/>
          <p:cNvSpPr/>
          <p:nvPr/>
        </p:nvSpPr>
        <p:spPr>
          <a:xfrm flipH="1">
            <a:off x="5456160" y="4353840"/>
            <a:ext cx="42228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829" name="Line 47"/>
          <p:cNvSpPr/>
          <p:nvPr/>
        </p:nvSpPr>
        <p:spPr>
          <a:xfrm flipH="1">
            <a:off x="5461560" y="4399200"/>
            <a:ext cx="42264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830" name="Line 48"/>
          <p:cNvSpPr/>
          <p:nvPr/>
        </p:nvSpPr>
        <p:spPr>
          <a:xfrm flipH="1">
            <a:off x="5466960" y="4444920"/>
            <a:ext cx="42264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831" name="Line 49"/>
          <p:cNvSpPr/>
          <p:nvPr/>
        </p:nvSpPr>
        <p:spPr>
          <a:xfrm>
            <a:off x="581292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832" name="Line 50"/>
          <p:cNvSpPr/>
          <p:nvPr/>
        </p:nvSpPr>
        <p:spPr>
          <a:xfrm>
            <a:off x="576900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833" name="Line 51"/>
          <p:cNvSpPr/>
          <p:nvPr/>
        </p:nvSpPr>
        <p:spPr>
          <a:xfrm>
            <a:off x="572508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834" name="Line 52"/>
          <p:cNvSpPr/>
          <p:nvPr/>
        </p:nvSpPr>
        <p:spPr>
          <a:xfrm>
            <a:off x="568116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835" name="Line 53"/>
          <p:cNvSpPr/>
          <p:nvPr/>
        </p:nvSpPr>
        <p:spPr>
          <a:xfrm>
            <a:off x="563724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836" name="Line 54"/>
          <p:cNvSpPr/>
          <p:nvPr/>
        </p:nvSpPr>
        <p:spPr>
          <a:xfrm>
            <a:off x="559296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837" name="Line 55"/>
          <p:cNvSpPr/>
          <p:nvPr/>
        </p:nvSpPr>
        <p:spPr>
          <a:xfrm>
            <a:off x="554940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838" name="Line 56"/>
          <p:cNvSpPr/>
          <p:nvPr/>
        </p:nvSpPr>
        <p:spPr>
          <a:xfrm>
            <a:off x="550512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839" name="Line 57"/>
          <p:cNvSpPr/>
          <p:nvPr/>
        </p:nvSpPr>
        <p:spPr>
          <a:xfrm>
            <a:off x="546120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pic>
        <p:nvPicPr>
          <p:cNvPr id="1840" name="" descr=""/>
          <p:cNvPicPr/>
          <p:nvPr/>
        </p:nvPicPr>
        <p:blipFill>
          <a:blip r:embed="rId5"/>
          <a:stretch>
            <a:fillRect/>
          </a:stretch>
        </p:blipFill>
        <p:spPr>
          <a:xfrm>
            <a:off x="5506560" y="4128840"/>
            <a:ext cx="218520" cy="164160"/>
          </a:xfrm>
          <a:prstGeom prst="rect">
            <a:avLst/>
          </a:prstGeom>
          <a:ln>
            <a:noFill/>
          </a:ln>
        </p:spPr>
      </p:pic>
      <p:pic>
        <p:nvPicPr>
          <p:cNvPr id="1841" name="" descr=""/>
          <p:cNvPicPr/>
          <p:nvPr/>
        </p:nvPicPr>
        <p:blipFill>
          <a:blip r:embed="rId6"/>
          <a:stretch>
            <a:fillRect/>
          </a:stretch>
        </p:blipFill>
        <p:spPr>
          <a:xfrm>
            <a:off x="5649480" y="4262400"/>
            <a:ext cx="218160" cy="164160"/>
          </a:xfrm>
          <a:prstGeom prst="rect">
            <a:avLst/>
          </a:prstGeom>
          <a:ln>
            <a:noFill/>
          </a:ln>
        </p:spPr>
      </p:pic>
      <p:sp>
        <p:nvSpPr>
          <p:cNvPr id="1842" name="Line 58"/>
          <p:cNvSpPr/>
          <p:nvPr/>
        </p:nvSpPr>
        <p:spPr>
          <a:xfrm>
            <a:off x="5198760" y="3863520"/>
            <a:ext cx="420840" cy="155880"/>
          </a:xfrm>
          <a:prstGeom prst="line">
            <a:avLst/>
          </a:prstGeom>
          <a:ln>
            <a:solidFill>
              <a:srgbClr val="000000"/>
            </a:solidFill>
            <a:headEnd len="med" type="triangle" w="med"/>
            <a:tailEnd len="med" type="triangle" w="med"/>
          </a:ln>
        </p:spPr>
      </p:sp>
      <p:sp>
        <p:nvSpPr>
          <p:cNvPr id="1843" name="TextShape 59"/>
          <p:cNvSpPr txBox="1"/>
          <p:nvPr/>
        </p:nvSpPr>
        <p:spPr>
          <a:xfrm>
            <a:off x="5443920" y="3975480"/>
            <a:ext cx="415440" cy="218520"/>
          </a:xfrm>
          <a:prstGeom prst="rect">
            <a:avLst/>
          </a:prstGeom>
        </p:spPr>
        <p:txBody>
          <a:bodyPr lIns="90000" rIns="90000" tIns="45000" bIns="45000"/>
          <a:p>
            <a:r>
              <a:rPr b="1" lang="en-US" sz="900">
                <a:latin typeface="Arial"/>
              </a:rPr>
              <a:t>Grid</a:t>
            </a:r>
            <a:endParaRPr/>
          </a:p>
        </p:txBody>
      </p:sp>
      <p:sp>
        <p:nvSpPr>
          <p:cNvPr id="1844" name="Line 60"/>
          <p:cNvSpPr/>
          <p:nvPr/>
        </p:nvSpPr>
        <p:spPr>
          <a:xfrm>
            <a:off x="484128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845" name="Line 61"/>
          <p:cNvSpPr/>
          <p:nvPr/>
        </p:nvSpPr>
        <p:spPr>
          <a:xfrm>
            <a:off x="479736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846" name="Line 62"/>
          <p:cNvSpPr/>
          <p:nvPr/>
        </p:nvSpPr>
        <p:spPr>
          <a:xfrm>
            <a:off x="475344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847" name="Line 63"/>
          <p:cNvSpPr/>
          <p:nvPr/>
        </p:nvSpPr>
        <p:spPr>
          <a:xfrm>
            <a:off x="470952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848" name="Line 64"/>
          <p:cNvSpPr/>
          <p:nvPr/>
        </p:nvSpPr>
        <p:spPr>
          <a:xfrm>
            <a:off x="466560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849" name="Line 65"/>
          <p:cNvSpPr/>
          <p:nvPr/>
        </p:nvSpPr>
        <p:spPr>
          <a:xfrm>
            <a:off x="462168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850" name="Line 66"/>
          <p:cNvSpPr/>
          <p:nvPr/>
        </p:nvSpPr>
        <p:spPr>
          <a:xfrm>
            <a:off x="457776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851" name="Line 67"/>
          <p:cNvSpPr/>
          <p:nvPr/>
        </p:nvSpPr>
        <p:spPr>
          <a:xfrm>
            <a:off x="453384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852" name="Line 68"/>
          <p:cNvSpPr/>
          <p:nvPr/>
        </p:nvSpPr>
        <p:spPr>
          <a:xfrm>
            <a:off x="448992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853" name="Line 69"/>
          <p:cNvSpPr/>
          <p:nvPr/>
        </p:nvSpPr>
        <p:spPr>
          <a:xfrm flipH="1">
            <a:off x="4462560" y="4171680"/>
            <a:ext cx="42264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854" name="Line 70"/>
          <p:cNvSpPr/>
          <p:nvPr/>
        </p:nvSpPr>
        <p:spPr>
          <a:xfrm flipH="1">
            <a:off x="4467960" y="4217040"/>
            <a:ext cx="42228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855" name="Line 71"/>
          <p:cNvSpPr/>
          <p:nvPr/>
        </p:nvSpPr>
        <p:spPr>
          <a:xfrm flipH="1">
            <a:off x="4473720" y="4262400"/>
            <a:ext cx="42228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856" name="Line 72"/>
          <p:cNvSpPr/>
          <p:nvPr/>
        </p:nvSpPr>
        <p:spPr>
          <a:xfrm>
            <a:off x="4479120" y="4308480"/>
            <a:ext cx="42228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857" name="Line 73"/>
          <p:cNvSpPr/>
          <p:nvPr/>
        </p:nvSpPr>
        <p:spPr>
          <a:xfrm flipH="1">
            <a:off x="4484520" y="4353840"/>
            <a:ext cx="42228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858" name="Line 74"/>
          <p:cNvSpPr/>
          <p:nvPr/>
        </p:nvSpPr>
        <p:spPr>
          <a:xfrm flipH="1">
            <a:off x="4490280" y="4399200"/>
            <a:ext cx="42264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859" name="Line 75"/>
          <p:cNvSpPr/>
          <p:nvPr/>
        </p:nvSpPr>
        <p:spPr>
          <a:xfrm flipH="1">
            <a:off x="4495680" y="4444920"/>
            <a:ext cx="42264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860" name="Line 76"/>
          <p:cNvSpPr/>
          <p:nvPr/>
        </p:nvSpPr>
        <p:spPr>
          <a:xfrm>
            <a:off x="484128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861" name="Line 77"/>
          <p:cNvSpPr/>
          <p:nvPr/>
        </p:nvSpPr>
        <p:spPr>
          <a:xfrm>
            <a:off x="479736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862" name="Line 78"/>
          <p:cNvSpPr/>
          <p:nvPr/>
        </p:nvSpPr>
        <p:spPr>
          <a:xfrm>
            <a:off x="475344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863" name="Line 79"/>
          <p:cNvSpPr/>
          <p:nvPr/>
        </p:nvSpPr>
        <p:spPr>
          <a:xfrm>
            <a:off x="470952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864" name="Line 80"/>
          <p:cNvSpPr/>
          <p:nvPr/>
        </p:nvSpPr>
        <p:spPr>
          <a:xfrm>
            <a:off x="466560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865" name="Line 81"/>
          <p:cNvSpPr/>
          <p:nvPr/>
        </p:nvSpPr>
        <p:spPr>
          <a:xfrm>
            <a:off x="462168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866" name="Line 82"/>
          <p:cNvSpPr/>
          <p:nvPr/>
        </p:nvSpPr>
        <p:spPr>
          <a:xfrm>
            <a:off x="457776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867" name="Line 83"/>
          <p:cNvSpPr/>
          <p:nvPr/>
        </p:nvSpPr>
        <p:spPr>
          <a:xfrm>
            <a:off x="453384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868" name="Line 84"/>
          <p:cNvSpPr/>
          <p:nvPr/>
        </p:nvSpPr>
        <p:spPr>
          <a:xfrm>
            <a:off x="448992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pic>
        <p:nvPicPr>
          <p:cNvPr id="1869" name="" descr=""/>
          <p:cNvPicPr/>
          <p:nvPr/>
        </p:nvPicPr>
        <p:blipFill>
          <a:blip r:embed="rId7"/>
          <a:stretch>
            <a:fillRect/>
          </a:stretch>
        </p:blipFill>
        <p:spPr>
          <a:xfrm>
            <a:off x="4535280" y="4128840"/>
            <a:ext cx="218160" cy="164160"/>
          </a:xfrm>
          <a:prstGeom prst="rect">
            <a:avLst/>
          </a:prstGeom>
          <a:ln>
            <a:noFill/>
          </a:ln>
        </p:spPr>
      </p:pic>
      <p:pic>
        <p:nvPicPr>
          <p:cNvPr id="1870" name="" descr=""/>
          <p:cNvPicPr/>
          <p:nvPr/>
        </p:nvPicPr>
        <p:blipFill>
          <a:blip r:embed="rId8"/>
          <a:stretch>
            <a:fillRect/>
          </a:stretch>
        </p:blipFill>
        <p:spPr>
          <a:xfrm>
            <a:off x="4677840" y="4262400"/>
            <a:ext cx="218160" cy="164160"/>
          </a:xfrm>
          <a:prstGeom prst="rect">
            <a:avLst/>
          </a:prstGeom>
          <a:ln>
            <a:noFill/>
          </a:ln>
        </p:spPr>
      </p:pic>
      <p:sp>
        <p:nvSpPr>
          <p:cNvPr id="1871" name="Line 85"/>
          <p:cNvSpPr/>
          <p:nvPr/>
        </p:nvSpPr>
        <p:spPr>
          <a:xfrm flipH="1">
            <a:off x="4646520" y="3859560"/>
            <a:ext cx="425520" cy="159480"/>
          </a:xfrm>
          <a:prstGeom prst="line">
            <a:avLst/>
          </a:prstGeom>
          <a:ln>
            <a:solidFill>
              <a:srgbClr val="000000"/>
            </a:solidFill>
            <a:headEnd len="med" type="triangle" w="med"/>
            <a:tailEnd len="med" type="triangle" w="med"/>
          </a:ln>
        </p:spPr>
      </p:sp>
      <p:sp>
        <p:nvSpPr>
          <p:cNvPr id="1872" name="TextShape 86"/>
          <p:cNvSpPr txBox="1"/>
          <p:nvPr/>
        </p:nvSpPr>
        <p:spPr>
          <a:xfrm>
            <a:off x="4491000" y="3975480"/>
            <a:ext cx="415440" cy="218520"/>
          </a:xfrm>
          <a:prstGeom prst="rect">
            <a:avLst/>
          </a:prstGeom>
        </p:spPr>
        <p:txBody>
          <a:bodyPr lIns="90000" rIns="90000" tIns="45000" bIns="45000"/>
          <a:p>
            <a:r>
              <a:rPr b="1" lang="en-US" sz="900">
                <a:latin typeface="Arial"/>
              </a:rPr>
              <a:t>Grid</a:t>
            </a:r>
            <a:endParaRPr/>
          </a:p>
        </p:txBody>
      </p:sp>
      <p:sp>
        <p:nvSpPr>
          <p:cNvPr id="1873" name="CustomShape 87"/>
          <p:cNvSpPr/>
          <p:nvPr/>
        </p:nvSpPr>
        <p:spPr>
          <a:xfrm flipH="1">
            <a:off x="5176080" y="2945520"/>
            <a:ext cx="140760" cy="166320"/>
          </a:xfrm>
          <a:prstGeom prst="wedgeRectCallout">
            <a:avLst>
              <a:gd name="adj1" fmla="val 38791"/>
              <a:gd name="adj2" fmla="val 13435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pic>
        <p:nvPicPr>
          <p:cNvPr id="1874" name="" descr=""/>
          <p:cNvPicPr/>
          <p:nvPr/>
        </p:nvPicPr>
        <p:blipFill>
          <a:blip r:embed="rId9"/>
          <a:stretch>
            <a:fillRect/>
          </a:stretch>
        </p:blipFill>
        <p:spPr>
          <a:xfrm>
            <a:off x="5202360" y="2963520"/>
            <a:ext cx="105840" cy="131760"/>
          </a:xfrm>
          <a:prstGeom prst="rect">
            <a:avLst/>
          </a:prstGeom>
          <a:ln>
            <a:noFill/>
          </a:ln>
        </p:spPr>
      </p:pic>
      <p:sp>
        <p:nvSpPr>
          <p:cNvPr id="1875" name="Line 88"/>
          <p:cNvSpPr/>
          <p:nvPr/>
        </p:nvSpPr>
        <p:spPr>
          <a:xfrm flipV="1">
            <a:off x="5140080" y="3417480"/>
            <a:ext cx="0" cy="335160"/>
          </a:xfrm>
          <a:prstGeom prst="line">
            <a:avLst/>
          </a:prstGeom>
          <a:ln w="73080">
            <a:solidFill>
              <a:srgbClr val="ffff00"/>
            </a:solidFill>
            <a:round/>
          </a:ln>
        </p:spPr>
      </p:sp>
      <p:sp>
        <p:nvSpPr>
          <p:cNvPr id="1876" name="Line 89"/>
          <p:cNvSpPr/>
          <p:nvPr/>
        </p:nvSpPr>
        <p:spPr>
          <a:xfrm flipH="1" flipV="1">
            <a:off x="5140080" y="3262680"/>
            <a:ext cx="1080" cy="336600"/>
          </a:xfrm>
          <a:prstGeom prst="line">
            <a:avLst/>
          </a:prstGeom>
          <a:ln>
            <a:solidFill>
              <a:srgbClr val="000000"/>
            </a:solidFill>
            <a:headEnd len="med" type="triangle" w="med"/>
            <a:tailEnd len="med" type="triangle" w="med"/>
          </a:ln>
        </p:spPr>
      </p:sp>
      <p:sp>
        <p:nvSpPr>
          <p:cNvPr id="1877" name="Line 90"/>
          <p:cNvSpPr/>
          <p:nvPr/>
        </p:nvSpPr>
        <p:spPr>
          <a:xfrm>
            <a:off x="5137920" y="3849480"/>
            <a:ext cx="360" cy="159120"/>
          </a:xfrm>
          <a:prstGeom prst="line">
            <a:avLst/>
          </a:prstGeom>
          <a:ln>
            <a:solidFill>
              <a:srgbClr val="000000"/>
            </a:solidFill>
            <a:headEnd len="med" type="triangle" w="med"/>
            <a:tailEnd len="med" type="triangle" w="med"/>
          </a:ln>
        </p:spPr>
      </p:sp>
      <p:sp>
        <p:nvSpPr>
          <p:cNvPr id="1878" name="TextShape 91"/>
          <p:cNvSpPr txBox="1"/>
          <p:nvPr/>
        </p:nvSpPr>
        <p:spPr>
          <a:xfrm>
            <a:off x="4952160" y="3975480"/>
            <a:ext cx="415440" cy="218520"/>
          </a:xfrm>
          <a:prstGeom prst="rect">
            <a:avLst/>
          </a:prstGeom>
        </p:spPr>
        <p:txBody>
          <a:bodyPr lIns="90000" rIns="90000" tIns="45000" bIns="45000"/>
          <a:p>
            <a:r>
              <a:rPr b="1" lang="en-US" sz="900">
                <a:latin typeface="Arial"/>
              </a:rPr>
              <a:t>Grid</a:t>
            </a:r>
            <a:endParaRPr/>
          </a:p>
        </p:txBody>
      </p:sp>
      <p:sp>
        <p:nvSpPr>
          <p:cNvPr id="1879" name="CustomShape 92"/>
          <p:cNvSpPr/>
          <p:nvPr/>
        </p:nvSpPr>
        <p:spPr>
          <a:xfrm>
            <a:off x="4961880" y="3662640"/>
            <a:ext cx="358560" cy="16416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txBody>
          <a:bodyPr wrap="none" lIns="90000" rIns="90000" tIns="45000" bIns="45000" anchor="ctr"/>
          <a:p>
            <a:pPr algn="ctr"/>
            <a:r>
              <a:rPr lang="en-US" sz="700">
                <a:latin typeface="Arial"/>
              </a:rPr>
              <a:t>Submit</a:t>
            </a:r>
            <a:endParaRPr/>
          </a:p>
          <a:p>
            <a:pPr algn="ctr"/>
            <a:r>
              <a:rPr lang="en-US" sz="700">
                <a:latin typeface="Arial"/>
              </a:rPr>
              <a:t>Proxy</a:t>
            </a:r>
            <a:endParaRPr/>
          </a:p>
        </p:txBody>
      </p:sp>
      <p:sp>
        <p:nvSpPr>
          <p:cNvPr id="1880" name="CustomShape 93"/>
          <p:cNvSpPr/>
          <p:nvPr/>
        </p:nvSpPr>
        <p:spPr>
          <a:xfrm flipH="1">
            <a:off x="3116520" y="2566440"/>
            <a:ext cx="1055160" cy="4075560"/>
          </a:xfrm>
          <a:prstGeom prst="wedgeRectCallout">
            <a:avLst>
              <a:gd name="adj1" fmla="val -9289"/>
              <a:gd name="adj2" fmla="val 8560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pic>
        <p:nvPicPr>
          <p:cNvPr id="1881" name="" descr=""/>
          <p:cNvPicPr/>
          <p:nvPr/>
        </p:nvPicPr>
        <p:blipFill>
          <a:blip r:embed="rId10"/>
          <a:stretch>
            <a:fillRect/>
          </a:stretch>
        </p:blipFill>
        <p:spPr>
          <a:xfrm>
            <a:off x="3192120" y="3534120"/>
            <a:ext cx="894240" cy="725760"/>
          </a:xfrm>
          <a:prstGeom prst="rect">
            <a:avLst/>
          </a:prstGeom>
          <a:ln>
            <a:noFill/>
          </a:ln>
        </p:spPr>
      </p:pic>
      <p:sp>
        <p:nvSpPr>
          <p:cNvPr id="1882" name="Line 94"/>
          <p:cNvSpPr/>
          <p:nvPr/>
        </p:nvSpPr>
        <p:spPr>
          <a:xfrm>
            <a:off x="3946320" y="5805360"/>
            <a:ext cx="89640" cy="76644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883" name="Line 95"/>
          <p:cNvSpPr/>
          <p:nvPr/>
        </p:nvSpPr>
        <p:spPr>
          <a:xfrm>
            <a:off x="3856320" y="5805360"/>
            <a:ext cx="89640" cy="76644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884" name="Line 96"/>
          <p:cNvSpPr/>
          <p:nvPr/>
        </p:nvSpPr>
        <p:spPr>
          <a:xfrm>
            <a:off x="3766320" y="5805360"/>
            <a:ext cx="89640" cy="76644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885" name="Line 97"/>
          <p:cNvSpPr/>
          <p:nvPr/>
        </p:nvSpPr>
        <p:spPr>
          <a:xfrm>
            <a:off x="3676680" y="5805360"/>
            <a:ext cx="89640" cy="76644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886" name="Line 98"/>
          <p:cNvSpPr/>
          <p:nvPr/>
        </p:nvSpPr>
        <p:spPr>
          <a:xfrm>
            <a:off x="3587040" y="5805360"/>
            <a:ext cx="89640" cy="76644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887" name="Line 99"/>
          <p:cNvSpPr/>
          <p:nvPr/>
        </p:nvSpPr>
        <p:spPr>
          <a:xfrm>
            <a:off x="3497040" y="5805360"/>
            <a:ext cx="89640" cy="76644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888" name="Line 100"/>
          <p:cNvSpPr/>
          <p:nvPr/>
        </p:nvSpPr>
        <p:spPr>
          <a:xfrm>
            <a:off x="3407400" y="5805360"/>
            <a:ext cx="89640" cy="76644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889" name="Line 101"/>
          <p:cNvSpPr/>
          <p:nvPr/>
        </p:nvSpPr>
        <p:spPr>
          <a:xfrm>
            <a:off x="3317400" y="5805360"/>
            <a:ext cx="89640" cy="76644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890" name="Line 102"/>
          <p:cNvSpPr/>
          <p:nvPr/>
        </p:nvSpPr>
        <p:spPr>
          <a:xfrm>
            <a:off x="3227760" y="5805360"/>
            <a:ext cx="89640" cy="76644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891" name="Line 103"/>
          <p:cNvSpPr/>
          <p:nvPr/>
        </p:nvSpPr>
        <p:spPr>
          <a:xfrm flipH="1">
            <a:off x="3171960" y="5882400"/>
            <a:ext cx="86328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892" name="Line 104"/>
          <p:cNvSpPr/>
          <p:nvPr/>
        </p:nvSpPr>
        <p:spPr>
          <a:xfrm flipH="1">
            <a:off x="3183480" y="5984640"/>
            <a:ext cx="86292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893" name="Line 105"/>
          <p:cNvSpPr/>
          <p:nvPr/>
        </p:nvSpPr>
        <p:spPr>
          <a:xfrm flipH="1">
            <a:off x="3194640" y="6086520"/>
            <a:ext cx="86292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894" name="Line 106"/>
          <p:cNvSpPr/>
          <p:nvPr/>
        </p:nvSpPr>
        <p:spPr>
          <a:xfrm>
            <a:off x="3206160" y="6188760"/>
            <a:ext cx="86292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895" name="Line 107"/>
          <p:cNvSpPr/>
          <p:nvPr/>
        </p:nvSpPr>
        <p:spPr>
          <a:xfrm flipH="1">
            <a:off x="3217320" y="6291000"/>
            <a:ext cx="86292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896" name="Line 108"/>
          <p:cNvSpPr/>
          <p:nvPr/>
        </p:nvSpPr>
        <p:spPr>
          <a:xfrm flipH="1">
            <a:off x="3228480" y="6392880"/>
            <a:ext cx="86328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897" name="Line 109"/>
          <p:cNvSpPr/>
          <p:nvPr/>
        </p:nvSpPr>
        <p:spPr>
          <a:xfrm flipH="1">
            <a:off x="3240000" y="6495480"/>
            <a:ext cx="86328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898" name="Line 110"/>
          <p:cNvSpPr/>
          <p:nvPr/>
        </p:nvSpPr>
        <p:spPr>
          <a:xfrm>
            <a:off x="3946320" y="5805360"/>
            <a:ext cx="89640" cy="76644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899" name="Line 111"/>
          <p:cNvSpPr/>
          <p:nvPr/>
        </p:nvSpPr>
        <p:spPr>
          <a:xfrm>
            <a:off x="3856320" y="5805360"/>
            <a:ext cx="89640" cy="76644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900" name="Line 112"/>
          <p:cNvSpPr/>
          <p:nvPr/>
        </p:nvSpPr>
        <p:spPr>
          <a:xfrm>
            <a:off x="3766320" y="5805360"/>
            <a:ext cx="89640" cy="76644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901" name="Line 113"/>
          <p:cNvSpPr/>
          <p:nvPr/>
        </p:nvSpPr>
        <p:spPr>
          <a:xfrm>
            <a:off x="3676680" y="5805360"/>
            <a:ext cx="89640" cy="76644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902" name="Line 114"/>
          <p:cNvSpPr/>
          <p:nvPr/>
        </p:nvSpPr>
        <p:spPr>
          <a:xfrm>
            <a:off x="3587040" y="5805360"/>
            <a:ext cx="89640" cy="76644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903" name="Line 115"/>
          <p:cNvSpPr/>
          <p:nvPr/>
        </p:nvSpPr>
        <p:spPr>
          <a:xfrm>
            <a:off x="3497040" y="5805360"/>
            <a:ext cx="89640" cy="76644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904" name="Line 116"/>
          <p:cNvSpPr/>
          <p:nvPr/>
        </p:nvSpPr>
        <p:spPr>
          <a:xfrm>
            <a:off x="3407400" y="5805360"/>
            <a:ext cx="89640" cy="76644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905" name="Line 117"/>
          <p:cNvSpPr/>
          <p:nvPr/>
        </p:nvSpPr>
        <p:spPr>
          <a:xfrm>
            <a:off x="3317400" y="5805360"/>
            <a:ext cx="89640" cy="76644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906" name="Line 118"/>
          <p:cNvSpPr/>
          <p:nvPr/>
        </p:nvSpPr>
        <p:spPr>
          <a:xfrm>
            <a:off x="3227760" y="5805360"/>
            <a:ext cx="89640" cy="76644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pic>
        <p:nvPicPr>
          <p:cNvPr id="1907" name="" descr=""/>
          <p:cNvPicPr/>
          <p:nvPr/>
        </p:nvPicPr>
        <p:blipFill>
          <a:blip r:embed="rId11"/>
          <a:stretch>
            <a:fillRect/>
          </a:stretch>
        </p:blipFill>
        <p:spPr>
          <a:xfrm>
            <a:off x="3320640" y="5786640"/>
            <a:ext cx="445680" cy="367920"/>
          </a:xfrm>
          <a:prstGeom prst="rect">
            <a:avLst/>
          </a:prstGeom>
          <a:ln>
            <a:noFill/>
          </a:ln>
        </p:spPr>
      </p:pic>
      <p:sp>
        <p:nvSpPr>
          <p:cNvPr id="1908" name="TextShape 119"/>
          <p:cNvSpPr txBox="1"/>
          <p:nvPr/>
        </p:nvSpPr>
        <p:spPr>
          <a:xfrm>
            <a:off x="3309480" y="5505480"/>
            <a:ext cx="651600" cy="346320"/>
          </a:xfrm>
          <a:prstGeom prst="rect">
            <a:avLst/>
          </a:prstGeom>
        </p:spPr>
        <p:txBody>
          <a:bodyPr lIns="90000" rIns="90000" tIns="45000" bIns="45000"/>
          <a:p>
            <a:r>
              <a:rPr b="1" lang="en-US">
                <a:latin typeface="Arial"/>
              </a:rPr>
              <a:t>Grid</a:t>
            </a:r>
            <a:endParaRPr/>
          </a:p>
        </p:txBody>
      </p:sp>
      <p:pic>
        <p:nvPicPr>
          <p:cNvPr id="1909" name="" descr=""/>
          <p:cNvPicPr/>
          <p:nvPr/>
        </p:nvPicPr>
        <p:blipFill>
          <a:blip r:embed="rId12"/>
          <a:stretch>
            <a:fillRect/>
          </a:stretch>
        </p:blipFill>
        <p:spPr>
          <a:xfrm>
            <a:off x="3611880" y="6086160"/>
            <a:ext cx="445680" cy="367560"/>
          </a:xfrm>
          <a:prstGeom prst="rect">
            <a:avLst/>
          </a:prstGeom>
          <a:ln>
            <a:noFill/>
          </a:ln>
        </p:spPr>
      </p:pic>
      <p:sp>
        <p:nvSpPr>
          <p:cNvPr id="1910" name="CustomShape 120"/>
          <p:cNvSpPr/>
          <p:nvPr/>
        </p:nvSpPr>
        <p:spPr>
          <a:xfrm>
            <a:off x="3455280" y="2859840"/>
            <a:ext cx="372240" cy="408600"/>
          </a:xfrm>
          <a:prstGeom prst="foldedCorner">
            <a:avLst>
              <a:gd name="adj" fmla="val 18900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sp>
        <p:nvSpPr>
          <p:cNvPr id="1911" name="Line 121"/>
          <p:cNvSpPr/>
          <p:nvPr/>
        </p:nvSpPr>
        <p:spPr>
          <a:xfrm>
            <a:off x="3508200" y="2910960"/>
            <a:ext cx="26568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1912" name="Line 122"/>
          <p:cNvSpPr/>
          <p:nvPr/>
        </p:nvSpPr>
        <p:spPr>
          <a:xfrm>
            <a:off x="3508200" y="2961720"/>
            <a:ext cx="15912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1913" name="Line 123"/>
          <p:cNvSpPr/>
          <p:nvPr/>
        </p:nvSpPr>
        <p:spPr>
          <a:xfrm>
            <a:off x="3508200" y="3013200"/>
            <a:ext cx="21240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1914" name="Line 124"/>
          <p:cNvSpPr/>
          <p:nvPr/>
        </p:nvSpPr>
        <p:spPr>
          <a:xfrm>
            <a:off x="3508200" y="3064320"/>
            <a:ext cx="26568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1915" name="Line 125"/>
          <p:cNvSpPr/>
          <p:nvPr/>
        </p:nvSpPr>
        <p:spPr>
          <a:xfrm>
            <a:off x="3508200" y="3115080"/>
            <a:ext cx="26568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1916" name="TextShape 126"/>
          <p:cNvSpPr txBox="1"/>
          <p:nvPr/>
        </p:nvSpPr>
        <p:spPr>
          <a:xfrm>
            <a:off x="3287520" y="2566440"/>
            <a:ext cx="703440" cy="376920"/>
          </a:xfrm>
          <a:prstGeom prst="rect">
            <a:avLst/>
          </a:prstGeom>
        </p:spPr>
        <p:txBody>
          <a:bodyPr lIns="90000" rIns="90000" tIns="45000" bIns="45000"/>
          <a:p>
            <a:r>
              <a:rPr lang="en-US" sz="2000">
                <a:latin typeface="Arial"/>
              </a:rPr>
              <a:t>DAX</a:t>
            </a:r>
            <a:endParaRPr/>
          </a:p>
        </p:txBody>
      </p:sp>
      <p:sp>
        <p:nvSpPr>
          <p:cNvPr id="1917" name="Line 127"/>
          <p:cNvSpPr/>
          <p:nvPr/>
        </p:nvSpPr>
        <p:spPr>
          <a:xfrm>
            <a:off x="3635280" y="3268440"/>
            <a:ext cx="0" cy="339120"/>
          </a:xfrm>
          <a:prstGeom prst="line">
            <a:avLst/>
          </a:prstGeom>
          <a:ln w="36720">
            <a:solidFill>
              <a:srgbClr val="000000"/>
            </a:solidFill>
            <a:round/>
            <a:tailEnd len="med" type="triangle" w="med"/>
          </a:ln>
        </p:spPr>
      </p:sp>
      <p:sp>
        <p:nvSpPr>
          <p:cNvPr id="1918" name="Line 128"/>
          <p:cNvSpPr/>
          <p:nvPr/>
        </p:nvSpPr>
        <p:spPr>
          <a:xfrm>
            <a:off x="3636360" y="5227920"/>
            <a:ext cx="0" cy="350280"/>
          </a:xfrm>
          <a:prstGeom prst="line">
            <a:avLst/>
          </a:prstGeom>
          <a:ln w="36720">
            <a:solidFill>
              <a:srgbClr val="000000"/>
            </a:solidFill>
            <a:round/>
            <a:tailEnd len="med" type="triangle" w="med"/>
          </a:ln>
        </p:spPr>
      </p:sp>
      <p:sp>
        <p:nvSpPr>
          <p:cNvPr id="1919" name="CustomShape 129"/>
          <p:cNvSpPr/>
          <p:nvPr/>
        </p:nvSpPr>
        <p:spPr>
          <a:xfrm>
            <a:off x="3455280" y="4791240"/>
            <a:ext cx="372240" cy="408600"/>
          </a:xfrm>
          <a:prstGeom prst="foldedCorner">
            <a:avLst>
              <a:gd name="adj" fmla="val 18900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sp>
        <p:nvSpPr>
          <p:cNvPr id="1920" name="Line 130"/>
          <p:cNvSpPr/>
          <p:nvPr/>
        </p:nvSpPr>
        <p:spPr>
          <a:xfrm>
            <a:off x="3508200" y="4842360"/>
            <a:ext cx="26568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1921" name="Line 131"/>
          <p:cNvSpPr/>
          <p:nvPr/>
        </p:nvSpPr>
        <p:spPr>
          <a:xfrm>
            <a:off x="3508200" y="4893120"/>
            <a:ext cx="15912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1922" name="Line 132"/>
          <p:cNvSpPr/>
          <p:nvPr/>
        </p:nvSpPr>
        <p:spPr>
          <a:xfrm>
            <a:off x="3508200" y="4944600"/>
            <a:ext cx="21240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1923" name="Line 133"/>
          <p:cNvSpPr/>
          <p:nvPr/>
        </p:nvSpPr>
        <p:spPr>
          <a:xfrm>
            <a:off x="3508200" y="4995720"/>
            <a:ext cx="26568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1924" name="Line 134"/>
          <p:cNvSpPr/>
          <p:nvPr/>
        </p:nvSpPr>
        <p:spPr>
          <a:xfrm>
            <a:off x="3508200" y="5046480"/>
            <a:ext cx="26568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1925" name="TextShape 135"/>
          <p:cNvSpPr txBox="1"/>
          <p:nvPr/>
        </p:nvSpPr>
        <p:spPr>
          <a:xfrm>
            <a:off x="3336840" y="4523040"/>
            <a:ext cx="633240" cy="326520"/>
          </a:xfrm>
          <a:prstGeom prst="rect">
            <a:avLst/>
          </a:prstGeom>
        </p:spPr>
        <p:txBody>
          <a:bodyPr lIns="90000" rIns="90000" tIns="45000" bIns="45000"/>
          <a:p>
            <a:r>
              <a:rPr lang="en-US" sz="1640">
                <a:latin typeface="Arial"/>
              </a:rPr>
              <a:t>DAG</a:t>
            </a:r>
            <a:endParaRPr/>
          </a:p>
        </p:txBody>
      </p:sp>
      <p:sp>
        <p:nvSpPr>
          <p:cNvPr id="1926" name="Line 136"/>
          <p:cNvSpPr/>
          <p:nvPr/>
        </p:nvSpPr>
        <p:spPr>
          <a:xfrm>
            <a:off x="3637800" y="4226760"/>
            <a:ext cx="0" cy="350280"/>
          </a:xfrm>
          <a:prstGeom prst="line">
            <a:avLst/>
          </a:prstGeom>
          <a:ln w="36720">
            <a:solidFill>
              <a:srgbClr val="000000"/>
            </a:solidFill>
            <a:round/>
            <a:tailEnd len="med" type="triangle" w="med"/>
          </a:ln>
        </p:spPr>
      </p:sp>
      <p:sp>
        <p:nvSpPr>
          <p:cNvPr id="1927" name="TextShape 137"/>
          <p:cNvSpPr txBox="1"/>
          <p:nvPr/>
        </p:nvSpPr>
        <p:spPr>
          <a:xfrm>
            <a:off x="846720" y="1800720"/>
            <a:ext cx="1213920" cy="433440"/>
          </a:xfrm>
          <a:prstGeom prst="rect">
            <a:avLst/>
          </a:prstGeom>
        </p:spPr>
        <p:txBody>
          <a:bodyPr lIns="90000" rIns="90000" tIns="45000" bIns="45000"/>
          <a:p>
            <a:pPr algn="ctr"/>
            <a:r>
              <a:rPr b="1" lang="en-US" sz="2400">
                <a:latin typeface="Arial"/>
              </a:rPr>
              <a:t>Submit</a:t>
            </a:r>
            <a:endParaRPr/>
          </a:p>
        </p:txBody>
      </p:sp>
      <p:sp>
        <p:nvSpPr>
          <p:cNvPr id="1928" name="Line 138"/>
          <p:cNvSpPr/>
          <p:nvPr/>
        </p:nvSpPr>
        <p:spPr>
          <a:xfrm>
            <a:off x="173232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929" name="Line 139"/>
          <p:cNvSpPr/>
          <p:nvPr/>
        </p:nvSpPr>
        <p:spPr>
          <a:xfrm>
            <a:off x="166104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930" name="Line 140"/>
          <p:cNvSpPr/>
          <p:nvPr/>
        </p:nvSpPr>
        <p:spPr>
          <a:xfrm>
            <a:off x="159012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931" name="Line 141"/>
          <p:cNvSpPr/>
          <p:nvPr/>
        </p:nvSpPr>
        <p:spPr>
          <a:xfrm>
            <a:off x="151956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932" name="Line 142"/>
          <p:cNvSpPr/>
          <p:nvPr/>
        </p:nvSpPr>
        <p:spPr>
          <a:xfrm>
            <a:off x="144828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933" name="Line 143"/>
          <p:cNvSpPr/>
          <p:nvPr/>
        </p:nvSpPr>
        <p:spPr>
          <a:xfrm>
            <a:off x="137736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934" name="Line 144"/>
          <p:cNvSpPr/>
          <p:nvPr/>
        </p:nvSpPr>
        <p:spPr>
          <a:xfrm>
            <a:off x="130644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935" name="Line 145"/>
          <p:cNvSpPr/>
          <p:nvPr/>
        </p:nvSpPr>
        <p:spPr>
          <a:xfrm>
            <a:off x="123516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936" name="Line 146"/>
          <p:cNvSpPr/>
          <p:nvPr/>
        </p:nvSpPr>
        <p:spPr>
          <a:xfrm>
            <a:off x="116424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937" name="Line 147"/>
          <p:cNvSpPr/>
          <p:nvPr/>
        </p:nvSpPr>
        <p:spPr>
          <a:xfrm flipH="1">
            <a:off x="1119960" y="5544360"/>
            <a:ext cx="68292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938" name="Line 148"/>
          <p:cNvSpPr/>
          <p:nvPr/>
        </p:nvSpPr>
        <p:spPr>
          <a:xfrm flipH="1">
            <a:off x="1128960" y="5648040"/>
            <a:ext cx="6825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939" name="Line 149"/>
          <p:cNvSpPr/>
          <p:nvPr/>
        </p:nvSpPr>
        <p:spPr>
          <a:xfrm flipH="1">
            <a:off x="1137960" y="5751000"/>
            <a:ext cx="6825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940" name="Line 150"/>
          <p:cNvSpPr/>
          <p:nvPr/>
        </p:nvSpPr>
        <p:spPr>
          <a:xfrm>
            <a:off x="1146960" y="5855040"/>
            <a:ext cx="6825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941" name="Line 151"/>
          <p:cNvSpPr/>
          <p:nvPr/>
        </p:nvSpPr>
        <p:spPr>
          <a:xfrm flipH="1">
            <a:off x="1155960" y="5958360"/>
            <a:ext cx="6825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942" name="Line 152"/>
          <p:cNvSpPr/>
          <p:nvPr/>
        </p:nvSpPr>
        <p:spPr>
          <a:xfrm flipH="1">
            <a:off x="1164600" y="6061680"/>
            <a:ext cx="68292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943" name="Line 153"/>
          <p:cNvSpPr/>
          <p:nvPr/>
        </p:nvSpPr>
        <p:spPr>
          <a:xfrm flipH="1">
            <a:off x="1173600" y="6165360"/>
            <a:ext cx="68292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944" name="Line 154"/>
          <p:cNvSpPr/>
          <p:nvPr/>
        </p:nvSpPr>
        <p:spPr>
          <a:xfrm>
            <a:off x="173232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945" name="Line 155"/>
          <p:cNvSpPr/>
          <p:nvPr/>
        </p:nvSpPr>
        <p:spPr>
          <a:xfrm>
            <a:off x="166104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946" name="Line 156"/>
          <p:cNvSpPr/>
          <p:nvPr/>
        </p:nvSpPr>
        <p:spPr>
          <a:xfrm>
            <a:off x="159012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947" name="Line 157"/>
          <p:cNvSpPr/>
          <p:nvPr/>
        </p:nvSpPr>
        <p:spPr>
          <a:xfrm>
            <a:off x="151956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948" name="Line 158"/>
          <p:cNvSpPr/>
          <p:nvPr/>
        </p:nvSpPr>
        <p:spPr>
          <a:xfrm>
            <a:off x="144828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949" name="Line 159"/>
          <p:cNvSpPr/>
          <p:nvPr/>
        </p:nvSpPr>
        <p:spPr>
          <a:xfrm>
            <a:off x="137736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950" name="Line 160"/>
          <p:cNvSpPr/>
          <p:nvPr/>
        </p:nvSpPr>
        <p:spPr>
          <a:xfrm>
            <a:off x="130644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951" name="Line 161"/>
          <p:cNvSpPr/>
          <p:nvPr/>
        </p:nvSpPr>
        <p:spPr>
          <a:xfrm>
            <a:off x="123516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952" name="Line 162"/>
          <p:cNvSpPr/>
          <p:nvPr/>
        </p:nvSpPr>
        <p:spPr>
          <a:xfrm>
            <a:off x="116424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953" name="TextShape 163"/>
          <p:cNvSpPr txBox="1"/>
          <p:nvPr/>
        </p:nvSpPr>
        <p:spPr>
          <a:xfrm>
            <a:off x="1149120" y="5199120"/>
            <a:ext cx="651600" cy="346320"/>
          </a:xfrm>
          <a:prstGeom prst="rect">
            <a:avLst/>
          </a:prstGeom>
        </p:spPr>
        <p:txBody>
          <a:bodyPr lIns="90000" rIns="90000" tIns="45000" bIns="45000"/>
          <a:p>
            <a:r>
              <a:rPr b="1" lang="en-US">
                <a:latin typeface="Arial"/>
              </a:rPr>
              <a:t>Grid</a:t>
            </a:r>
            <a:endParaRPr/>
          </a:p>
        </p:txBody>
      </p:sp>
      <p:pic>
        <p:nvPicPr>
          <p:cNvPr id="1954" name="" descr=""/>
          <p:cNvPicPr/>
          <p:nvPr/>
        </p:nvPicPr>
        <p:blipFill>
          <a:blip r:embed="rId13"/>
          <a:stretch>
            <a:fillRect/>
          </a:stretch>
        </p:blipFill>
        <p:spPr>
          <a:xfrm>
            <a:off x="2008800" y="2613240"/>
            <a:ext cx="781200" cy="1012320"/>
          </a:xfrm>
          <a:prstGeom prst="rect">
            <a:avLst/>
          </a:prstGeom>
          <a:ln>
            <a:noFill/>
          </a:ln>
        </p:spPr>
      </p:pic>
      <p:pic>
        <p:nvPicPr>
          <p:cNvPr id="1955" name="" descr=""/>
          <p:cNvPicPr/>
          <p:nvPr/>
        </p:nvPicPr>
        <p:blipFill>
          <a:blip r:embed="rId14"/>
          <a:stretch>
            <a:fillRect/>
          </a:stretch>
        </p:blipFill>
        <p:spPr>
          <a:xfrm>
            <a:off x="468000" y="2613240"/>
            <a:ext cx="1242720" cy="1161360"/>
          </a:xfrm>
          <a:prstGeom prst="rect">
            <a:avLst/>
          </a:prstGeom>
          <a:ln>
            <a:noFill/>
          </a:ln>
        </p:spPr>
      </p:pic>
      <p:sp>
        <p:nvSpPr>
          <p:cNvPr id="1956" name="Line 164"/>
          <p:cNvSpPr/>
          <p:nvPr/>
        </p:nvSpPr>
        <p:spPr>
          <a:xfrm>
            <a:off x="1095120" y="2973960"/>
            <a:ext cx="366840" cy="0"/>
          </a:xfrm>
          <a:prstGeom prst="line">
            <a:avLst/>
          </a:prstGeom>
          <a:ln w="73080">
            <a:solidFill>
              <a:srgbClr val="ffff00"/>
            </a:solidFill>
            <a:round/>
          </a:ln>
        </p:spPr>
      </p:sp>
      <p:sp>
        <p:nvSpPr>
          <p:cNvPr id="1957" name="Line 165"/>
          <p:cNvSpPr/>
          <p:nvPr/>
        </p:nvSpPr>
        <p:spPr>
          <a:xfrm flipV="1">
            <a:off x="1440000" y="2973960"/>
            <a:ext cx="0" cy="907560"/>
          </a:xfrm>
          <a:prstGeom prst="line">
            <a:avLst/>
          </a:prstGeom>
          <a:ln w="73080">
            <a:solidFill>
              <a:srgbClr val="ffff00"/>
            </a:solidFill>
            <a:round/>
          </a:ln>
        </p:spPr>
      </p:sp>
      <p:sp>
        <p:nvSpPr>
          <p:cNvPr id="1958" name="Line 166"/>
          <p:cNvSpPr/>
          <p:nvPr/>
        </p:nvSpPr>
        <p:spPr>
          <a:xfrm>
            <a:off x="252756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959" name="Line 167"/>
          <p:cNvSpPr/>
          <p:nvPr/>
        </p:nvSpPr>
        <p:spPr>
          <a:xfrm>
            <a:off x="245628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960" name="Line 168"/>
          <p:cNvSpPr/>
          <p:nvPr/>
        </p:nvSpPr>
        <p:spPr>
          <a:xfrm>
            <a:off x="238536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961" name="Line 169"/>
          <p:cNvSpPr/>
          <p:nvPr/>
        </p:nvSpPr>
        <p:spPr>
          <a:xfrm>
            <a:off x="231444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962" name="Line 170"/>
          <p:cNvSpPr/>
          <p:nvPr/>
        </p:nvSpPr>
        <p:spPr>
          <a:xfrm>
            <a:off x="224316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963" name="Line 171"/>
          <p:cNvSpPr/>
          <p:nvPr/>
        </p:nvSpPr>
        <p:spPr>
          <a:xfrm>
            <a:off x="217224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964" name="Line 172"/>
          <p:cNvSpPr/>
          <p:nvPr/>
        </p:nvSpPr>
        <p:spPr>
          <a:xfrm>
            <a:off x="210132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965" name="Line 173"/>
          <p:cNvSpPr/>
          <p:nvPr/>
        </p:nvSpPr>
        <p:spPr>
          <a:xfrm>
            <a:off x="203004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966" name="Line 174"/>
          <p:cNvSpPr/>
          <p:nvPr/>
        </p:nvSpPr>
        <p:spPr>
          <a:xfrm>
            <a:off x="195912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967" name="Line 175"/>
          <p:cNvSpPr/>
          <p:nvPr/>
        </p:nvSpPr>
        <p:spPr>
          <a:xfrm flipH="1">
            <a:off x="1914840" y="5544360"/>
            <a:ext cx="68292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968" name="Line 176"/>
          <p:cNvSpPr/>
          <p:nvPr/>
        </p:nvSpPr>
        <p:spPr>
          <a:xfrm flipH="1">
            <a:off x="1923840" y="5648040"/>
            <a:ext cx="6825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969" name="Line 177"/>
          <p:cNvSpPr/>
          <p:nvPr/>
        </p:nvSpPr>
        <p:spPr>
          <a:xfrm flipH="1">
            <a:off x="1932840" y="5751000"/>
            <a:ext cx="6825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970" name="Line 178"/>
          <p:cNvSpPr/>
          <p:nvPr/>
        </p:nvSpPr>
        <p:spPr>
          <a:xfrm>
            <a:off x="1941840" y="5855040"/>
            <a:ext cx="6825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971" name="Line 179"/>
          <p:cNvSpPr/>
          <p:nvPr/>
        </p:nvSpPr>
        <p:spPr>
          <a:xfrm flipH="1">
            <a:off x="1950840" y="5958360"/>
            <a:ext cx="6825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972" name="Line 180"/>
          <p:cNvSpPr/>
          <p:nvPr/>
        </p:nvSpPr>
        <p:spPr>
          <a:xfrm flipH="1">
            <a:off x="1959480" y="6061680"/>
            <a:ext cx="68292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973" name="Line 181"/>
          <p:cNvSpPr/>
          <p:nvPr/>
        </p:nvSpPr>
        <p:spPr>
          <a:xfrm flipH="1">
            <a:off x="1968480" y="6165360"/>
            <a:ext cx="68292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974" name="Line 182"/>
          <p:cNvSpPr/>
          <p:nvPr/>
        </p:nvSpPr>
        <p:spPr>
          <a:xfrm>
            <a:off x="252756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975" name="Line 183"/>
          <p:cNvSpPr/>
          <p:nvPr/>
        </p:nvSpPr>
        <p:spPr>
          <a:xfrm>
            <a:off x="245628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976" name="Line 184"/>
          <p:cNvSpPr/>
          <p:nvPr/>
        </p:nvSpPr>
        <p:spPr>
          <a:xfrm>
            <a:off x="238536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977" name="Line 185"/>
          <p:cNvSpPr/>
          <p:nvPr/>
        </p:nvSpPr>
        <p:spPr>
          <a:xfrm>
            <a:off x="231444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978" name="Line 186"/>
          <p:cNvSpPr/>
          <p:nvPr/>
        </p:nvSpPr>
        <p:spPr>
          <a:xfrm>
            <a:off x="224316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979" name="Line 187"/>
          <p:cNvSpPr/>
          <p:nvPr/>
        </p:nvSpPr>
        <p:spPr>
          <a:xfrm>
            <a:off x="217224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980" name="Line 188"/>
          <p:cNvSpPr/>
          <p:nvPr/>
        </p:nvSpPr>
        <p:spPr>
          <a:xfrm>
            <a:off x="210132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981" name="Line 189"/>
          <p:cNvSpPr/>
          <p:nvPr/>
        </p:nvSpPr>
        <p:spPr>
          <a:xfrm>
            <a:off x="203004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982" name="Line 190"/>
          <p:cNvSpPr/>
          <p:nvPr/>
        </p:nvSpPr>
        <p:spPr>
          <a:xfrm>
            <a:off x="195912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983" name="Line 191"/>
          <p:cNvSpPr/>
          <p:nvPr/>
        </p:nvSpPr>
        <p:spPr>
          <a:xfrm>
            <a:off x="1534680" y="4844880"/>
            <a:ext cx="680400" cy="353880"/>
          </a:xfrm>
          <a:prstGeom prst="line">
            <a:avLst/>
          </a:prstGeom>
          <a:ln>
            <a:solidFill>
              <a:srgbClr val="000000"/>
            </a:solidFill>
            <a:headEnd len="med" type="triangle" w="med"/>
            <a:tailEnd len="med" type="triangle" w="med"/>
          </a:ln>
        </p:spPr>
      </p:sp>
      <p:sp>
        <p:nvSpPr>
          <p:cNvPr id="1984" name="TextShape 192"/>
          <p:cNvSpPr txBox="1"/>
          <p:nvPr/>
        </p:nvSpPr>
        <p:spPr>
          <a:xfrm>
            <a:off x="1908360" y="5199120"/>
            <a:ext cx="651600" cy="346320"/>
          </a:xfrm>
          <a:prstGeom prst="rect">
            <a:avLst/>
          </a:prstGeom>
        </p:spPr>
        <p:txBody>
          <a:bodyPr lIns="90000" rIns="90000" tIns="45000" bIns="45000"/>
          <a:p>
            <a:r>
              <a:rPr b="1" lang="en-US">
                <a:latin typeface="Arial"/>
              </a:rPr>
              <a:t>Grid</a:t>
            </a:r>
            <a:endParaRPr/>
          </a:p>
        </p:txBody>
      </p:sp>
      <p:sp>
        <p:nvSpPr>
          <p:cNvPr id="1985" name="Line 193"/>
          <p:cNvSpPr/>
          <p:nvPr/>
        </p:nvSpPr>
        <p:spPr>
          <a:xfrm>
            <a:off x="95724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986" name="Line 194"/>
          <p:cNvSpPr/>
          <p:nvPr/>
        </p:nvSpPr>
        <p:spPr>
          <a:xfrm>
            <a:off x="88596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987" name="Line 195"/>
          <p:cNvSpPr/>
          <p:nvPr/>
        </p:nvSpPr>
        <p:spPr>
          <a:xfrm>
            <a:off x="81540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988" name="Line 196"/>
          <p:cNvSpPr/>
          <p:nvPr/>
        </p:nvSpPr>
        <p:spPr>
          <a:xfrm>
            <a:off x="74412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989" name="Line 197"/>
          <p:cNvSpPr/>
          <p:nvPr/>
        </p:nvSpPr>
        <p:spPr>
          <a:xfrm>
            <a:off x="67320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990" name="Line 198"/>
          <p:cNvSpPr/>
          <p:nvPr/>
        </p:nvSpPr>
        <p:spPr>
          <a:xfrm>
            <a:off x="60192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991" name="Line 199"/>
          <p:cNvSpPr/>
          <p:nvPr/>
        </p:nvSpPr>
        <p:spPr>
          <a:xfrm>
            <a:off x="53100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992" name="Line 200"/>
          <p:cNvSpPr/>
          <p:nvPr/>
        </p:nvSpPr>
        <p:spPr>
          <a:xfrm>
            <a:off x="46008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993" name="Line 201"/>
          <p:cNvSpPr/>
          <p:nvPr/>
        </p:nvSpPr>
        <p:spPr>
          <a:xfrm>
            <a:off x="38916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994" name="Line 202"/>
          <p:cNvSpPr/>
          <p:nvPr/>
        </p:nvSpPr>
        <p:spPr>
          <a:xfrm flipH="1">
            <a:off x="344880" y="5544360"/>
            <a:ext cx="68292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995" name="Line 203"/>
          <p:cNvSpPr/>
          <p:nvPr/>
        </p:nvSpPr>
        <p:spPr>
          <a:xfrm flipH="1">
            <a:off x="353880" y="5648040"/>
            <a:ext cx="6825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996" name="Line 204"/>
          <p:cNvSpPr/>
          <p:nvPr/>
        </p:nvSpPr>
        <p:spPr>
          <a:xfrm flipH="1">
            <a:off x="362880" y="5751000"/>
            <a:ext cx="6825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997" name="Line 205"/>
          <p:cNvSpPr/>
          <p:nvPr/>
        </p:nvSpPr>
        <p:spPr>
          <a:xfrm>
            <a:off x="371880" y="5855040"/>
            <a:ext cx="6825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998" name="Line 206"/>
          <p:cNvSpPr/>
          <p:nvPr/>
        </p:nvSpPr>
        <p:spPr>
          <a:xfrm flipH="1">
            <a:off x="380880" y="5958360"/>
            <a:ext cx="6825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999" name="Line 207"/>
          <p:cNvSpPr/>
          <p:nvPr/>
        </p:nvSpPr>
        <p:spPr>
          <a:xfrm flipH="1">
            <a:off x="389520" y="6061680"/>
            <a:ext cx="68292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2000" name="Line 208"/>
          <p:cNvSpPr/>
          <p:nvPr/>
        </p:nvSpPr>
        <p:spPr>
          <a:xfrm flipH="1">
            <a:off x="398520" y="6165360"/>
            <a:ext cx="68292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2001" name="Line 209"/>
          <p:cNvSpPr/>
          <p:nvPr/>
        </p:nvSpPr>
        <p:spPr>
          <a:xfrm>
            <a:off x="95724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2002" name="Line 210"/>
          <p:cNvSpPr/>
          <p:nvPr/>
        </p:nvSpPr>
        <p:spPr>
          <a:xfrm>
            <a:off x="88596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2003" name="Line 211"/>
          <p:cNvSpPr/>
          <p:nvPr/>
        </p:nvSpPr>
        <p:spPr>
          <a:xfrm>
            <a:off x="81540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2004" name="Line 212"/>
          <p:cNvSpPr/>
          <p:nvPr/>
        </p:nvSpPr>
        <p:spPr>
          <a:xfrm>
            <a:off x="74412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2005" name="Line 213"/>
          <p:cNvSpPr/>
          <p:nvPr/>
        </p:nvSpPr>
        <p:spPr>
          <a:xfrm>
            <a:off x="67320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2006" name="Line 214"/>
          <p:cNvSpPr/>
          <p:nvPr/>
        </p:nvSpPr>
        <p:spPr>
          <a:xfrm>
            <a:off x="60192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2007" name="Line 215"/>
          <p:cNvSpPr/>
          <p:nvPr/>
        </p:nvSpPr>
        <p:spPr>
          <a:xfrm>
            <a:off x="53100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2008" name="Line 216"/>
          <p:cNvSpPr/>
          <p:nvPr/>
        </p:nvSpPr>
        <p:spPr>
          <a:xfrm>
            <a:off x="46008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2009" name="Line 217"/>
          <p:cNvSpPr/>
          <p:nvPr/>
        </p:nvSpPr>
        <p:spPr>
          <a:xfrm>
            <a:off x="38916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2010" name="Line 218"/>
          <p:cNvSpPr/>
          <p:nvPr/>
        </p:nvSpPr>
        <p:spPr>
          <a:xfrm flipH="1">
            <a:off x="642240" y="4836600"/>
            <a:ext cx="687600" cy="362520"/>
          </a:xfrm>
          <a:prstGeom prst="line">
            <a:avLst/>
          </a:prstGeom>
          <a:ln>
            <a:solidFill>
              <a:srgbClr val="000000"/>
            </a:solidFill>
            <a:headEnd len="med" type="triangle" w="med"/>
            <a:tailEnd len="med" type="triangle" w="med"/>
          </a:ln>
        </p:spPr>
      </p:sp>
      <p:sp>
        <p:nvSpPr>
          <p:cNvPr id="2011" name="TextShape 219"/>
          <p:cNvSpPr txBox="1"/>
          <p:nvPr/>
        </p:nvSpPr>
        <p:spPr>
          <a:xfrm>
            <a:off x="338040" y="5199120"/>
            <a:ext cx="651600" cy="346320"/>
          </a:xfrm>
          <a:prstGeom prst="rect">
            <a:avLst/>
          </a:prstGeom>
        </p:spPr>
        <p:txBody>
          <a:bodyPr lIns="90000" rIns="90000" tIns="45000" bIns="45000"/>
          <a:p>
            <a:r>
              <a:rPr b="1" lang="en-US">
                <a:latin typeface="Arial"/>
              </a:rPr>
              <a:t>Grid</a:t>
            </a:r>
            <a:endParaRPr/>
          </a:p>
        </p:txBody>
      </p:sp>
      <p:sp>
        <p:nvSpPr>
          <p:cNvPr id="2012" name="CustomShape 220"/>
          <p:cNvSpPr/>
          <p:nvPr/>
        </p:nvSpPr>
        <p:spPr>
          <a:xfrm>
            <a:off x="1545840" y="2762640"/>
            <a:ext cx="380880" cy="450720"/>
          </a:xfrm>
          <a:prstGeom prst="wedgeRectCallout">
            <a:avLst>
              <a:gd name="adj1" fmla="val -7689"/>
              <a:gd name="adj2" fmla="val 11773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pic>
        <p:nvPicPr>
          <p:cNvPr id="2013" name="" descr=""/>
          <p:cNvPicPr/>
          <p:nvPr/>
        </p:nvPicPr>
        <p:blipFill>
          <a:blip r:embed="rId15"/>
          <a:stretch>
            <a:fillRect/>
          </a:stretch>
        </p:blipFill>
        <p:spPr>
          <a:xfrm>
            <a:off x="1575000" y="2812320"/>
            <a:ext cx="285840" cy="356040"/>
          </a:xfrm>
          <a:prstGeom prst="rect">
            <a:avLst/>
          </a:prstGeom>
          <a:ln>
            <a:noFill/>
          </a:ln>
        </p:spPr>
      </p:pic>
      <p:sp>
        <p:nvSpPr>
          <p:cNvPr id="2014" name="Line 221"/>
          <p:cNvSpPr/>
          <p:nvPr/>
        </p:nvSpPr>
        <p:spPr>
          <a:xfrm flipV="1">
            <a:off x="1439640" y="3831840"/>
            <a:ext cx="0" cy="761400"/>
          </a:xfrm>
          <a:prstGeom prst="line">
            <a:avLst/>
          </a:prstGeom>
          <a:ln w="73080">
            <a:solidFill>
              <a:srgbClr val="ffff00"/>
            </a:solidFill>
            <a:round/>
          </a:ln>
        </p:spPr>
      </p:sp>
      <p:sp>
        <p:nvSpPr>
          <p:cNvPr id="2015" name="Line 222"/>
          <p:cNvSpPr/>
          <p:nvPr/>
        </p:nvSpPr>
        <p:spPr>
          <a:xfrm flipV="1">
            <a:off x="1441800" y="3856680"/>
            <a:ext cx="2160" cy="387720"/>
          </a:xfrm>
          <a:prstGeom prst="line">
            <a:avLst/>
          </a:prstGeom>
          <a:ln>
            <a:solidFill>
              <a:srgbClr val="000000"/>
            </a:solidFill>
            <a:headEnd len="med" type="triangle" w="med"/>
            <a:tailEnd len="med" type="triangle" w="med"/>
          </a:ln>
        </p:spPr>
      </p:sp>
      <p:sp>
        <p:nvSpPr>
          <p:cNvPr id="2016" name="Line 223"/>
          <p:cNvSpPr/>
          <p:nvPr/>
        </p:nvSpPr>
        <p:spPr>
          <a:xfrm>
            <a:off x="1436400" y="4812840"/>
            <a:ext cx="360" cy="361080"/>
          </a:xfrm>
          <a:prstGeom prst="line">
            <a:avLst/>
          </a:prstGeom>
          <a:ln>
            <a:solidFill>
              <a:srgbClr val="000000"/>
            </a:solidFill>
            <a:headEnd len="med" type="triangle" w="med"/>
            <a:tailEnd len="med" type="triangle" w="med"/>
          </a:ln>
        </p:spPr>
      </p:sp>
      <p:sp>
        <p:nvSpPr>
          <p:cNvPr id="2017" name="CustomShape 224"/>
          <p:cNvSpPr/>
          <p:nvPr/>
        </p:nvSpPr>
        <p:spPr>
          <a:xfrm>
            <a:off x="1152000" y="4388760"/>
            <a:ext cx="579960" cy="37260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txBody>
          <a:bodyPr wrap="none" lIns="90000" rIns="90000" tIns="45000" bIns="45000" anchor="ctr"/>
          <a:p>
            <a:pPr algn="ctr"/>
            <a:r>
              <a:rPr lang="en-US">
                <a:latin typeface="Arial"/>
              </a:rPr>
              <a:t>Proxy</a:t>
            </a:r>
            <a:endParaRPr/>
          </a:p>
        </p:txBody>
      </p:sp>
      <p:pic>
        <p:nvPicPr>
          <p:cNvPr id="2018" name="" descr=""/>
          <p:cNvPicPr/>
          <p:nvPr/>
        </p:nvPicPr>
        <p:blipFill>
          <a:blip r:embed="rId16"/>
          <a:stretch>
            <a:fillRect/>
          </a:stretch>
        </p:blipFill>
        <p:spPr>
          <a:xfrm>
            <a:off x="442800" y="5544360"/>
            <a:ext cx="372240" cy="290160"/>
          </a:xfrm>
          <a:prstGeom prst="rect">
            <a:avLst/>
          </a:prstGeom>
          <a:ln>
            <a:noFill/>
          </a:ln>
        </p:spPr>
      </p:pic>
      <p:pic>
        <p:nvPicPr>
          <p:cNvPr id="2019" name="" descr=""/>
          <p:cNvPicPr/>
          <p:nvPr/>
        </p:nvPicPr>
        <p:blipFill>
          <a:blip r:embed="rId17"/>
          <a:stretch>
            <a:fillRect/>
          </a:stretch>
        </p:blipFill>
        <p:spPr>
          <a:xfrm>
            <a:off x="622800" y="5796360"/>
            <a:ext cx="372240" cy="290160"/>
          </a:xfrm>
          <a:prstGeom prst="rect">
            <a:avLst/>
          </a:prstGeom>
          <a:ln>
            <a:noFill/>
          </a:ln>
        </p:spPr>
      </p:pic>
      <p:pic>
        <p:nvPicPr>
          <p:cNvPr id="2020" name="" descr=""/>
          <p:cNvPicPr/>
          <p:nvPr/>
        </p:nvPicPr>
        <p:blipFill>
          <a:blip r:embed="rId18"/>
          <a:stretch>
            <a:fillRect/>
          </a:stretch>
        </p:blipFill>
        <p:spPr>
          <a:xfrm>
            <a:off x="1234800" y="5544360"/>
            <a:ext cx="372240" cy="290160"/>
          </a:xfrm>
          <a:prstGeom prst="rect">
            <a:avLst/>
          </a:prstGeom>
          <a:ln>
            <a:noFill/>
          </a:ln>
        </p:spPr>
      </p:pic>
      <p:pic>
        <p:nvPicPr>
          <p:cNvPr id="2021" name="" descr=""/>
          <p:cNvPicPr/>
          <p:nvPr/>
        </p:nvPicPr>
        <p:blipFill>
          <a:blip r:embed="rId19"/>
          <a:stretch>
            <a:fillRect/>
          </a:stretch>
        </p:blipFill>
        <p:spPr>
          <a:xfrm>
            <a:off x="1414800" y="5796360"/>
            <a:ext cx="372240" cy="290160"/>
          </a:xfrm>
          <a:prstGeom prst="rect">
            <a:avLst/>
          </a:prstGeom>
          <a:ln>
            <a:noFill/>
          </a:ln>
        </p:spPr>
      </p:pic>
      <p:pic>
        <p:nvPicPr>
          <p:cNvPr id="2022" name="" descr=""/>
          <p:cNvPicPr/>
          <p:nvPr/>
        </p:nvPicPr>
        <p:blipFill>
          <a:blip r:embed="rId20"/>
          <a:stretch>
            <a:fillRect/>
          </a:stretch>
        </p:blipFill>
        <p:spPr>
          <a:xfrm>
            <a:off x="2026800" y="5544360"/>
            <a:ext cx="372240" cy="290160"/>
          </a:xfrm>
          <a:prstGeom prst="rect">
            <a:avLst/>
          </a:prstGeom>
          <a:ln>
            <a:noFill/>
          </a:ln>
        </p:spPr>
      </p:pic>
      <p:pic>
        <p:nvPicPr>
          <p:cNvPr id="2023" name="" descr=""/>
          <p:cNvPicPr/>
          <p:nvPr/>
        </p:nvPicPr>
        <p:blipFill>
          <a:blip r:embed="rId21"/>
          <a:stretch>
            <a:fillRect/>
          </a:stretch>
        </p:blipFill>
        <p:spPr>
          <a:xfrm>
            <a:off x="2206800" y="5796360"/>
            <a:ext cx="372240" cy="290160"/>
          </a:xfrm>
          <a:prstGeom prst="rect">
            <a:avLst/>
          </a:prstGeom>
          <a:ln>
            <a:noFill/>
          </a:ln>
        </p:spPr>
      </p:pic>
      <p:pic>
        <p:nvPicPr>
          <p:cNvPr id="2024" name="" descr=""/>
          <p:cNvPicPr/>
          <p:nvPr/>
        </p:nvPicPr>
        <p:blipFill>
          <a:blip r:embed="rId22"/>
          <a:stretch>
            <a:fillRect/>
          </a:stretch>
        </p:blipFill>
        <p:spPr>
          <a:xfrm>
            <a:off x="7297560" y="2526840"/>
            <a:ext cx="1485360" cy="1313640"/>
          </a:xfrm>
          <a:prstGeom prst="rect">
            <a:avLst/>
          </a:prstGeom>
          <a:ln>
            <a:noFill/>
          </a:ln>
        </p:spPr>
      </p:pic>
      <p:pic>
        <p:nvPicPr>
          <p:cNvPr id="2025" name="" descr=""/>
          <p:cNvPicPr/>
          <p:nvPr/>
        </p:nvPicPr>
        <p:blipFill>
          <a:blip r:embed="rId23"/>
          <a:stretch>
            <a:fillRect/>
          </a:stretch>
        </p:blipFill>
        <p:spPr>
          <a:xfrm>
            <a:off x="7844400" y="2915640"/>
            <a:ext cx="1037520" cy="507600"/>
          </a:xfrm>
          <a:prstGeom prst="rect">
            <a:avLst/>
          </a:prstGeom>
          <a:ln>
            <a:noFill/>
          </a:ln>
        </p:spPr>
      </p:pic>
      <p:pic>
        <p:nvPicPr>
          <p:cNvPr id="2026" name="" descr=""/>
          <p:cNvPicPr/>
          <p:nvPr/>
        </p:nvPicPr>
        <p:blipFill>
          <a:blip r:embed="rId24"/>
          <a:stretch>
            <a:fillRect/>
          </a:stretch>
        </p:blipFill>
        <p:spPr>
          <a:xfrm>
            <a:off x="6438240" y="4801320"/>
            <a:ext cx="1005840" cy="1188720"/>
          </a:xfrm>
          <a:prstGeom prst="rect">
            <a:avLst/>
          </a:prstGeom>
          <a:ln>
            <a:noFill/>
          </a:ln>
        </p:spPr>
      </p:pic>
      <p:pic>
        <p:nvPicPr>
          <p:cNvPr id="2027" name="" descr=""/>
          <p:cNvPicPr/>
          <p:nvPr/>
        </p:nvPicPr>
        <p:blipFill>
          <a:blip r:embed="rId25"/>
          <a:stretch>
            <a:fillRect/>
          </a:stretch>
        </p:blipFill>
        <p:spPr>
          <a:xfrm>
            <a:off x="8634240" y="4801320"/>
            <a:ext cx="951120" cy="1188720"/>
          </a:xfrm>
          <a:prstGeom prst="rect">
            <a:avLst/>
          </a:prstGeom>
          <a:ln>
            <a:noFill/>
          </a:ln>
        </p:spPr>
      </p:pic>
      <p:pic>
        <p:nvPicPr>
          <p:cNvPr id="2028" name="" descr=""/>
          <p:cNvPicPr/>
          <p:nvPr/>
        </p:nvPicPr>
        <p:blipFill>
          <a:blip r:embed="rId26"/>
          <a:stretch>
            <a:fillRect/>
          </a:stretch>
        </p:blipFill>
        <p:spPr>
          <a:xfrm>
            <a:off x="7576560" y="4802400"/>
            <a:ext cx="921600" cy="1187640"/>
          </a:xfrm>
          <a:prstGeom prst="rect">
            <a:avLst/>
          </a:prstGeom>
          <a:ln>
            <a:noFill/>
          </a:ln>
        </p:spPr>
      </p:pic>
      <p:pic>
        <p:nvPicPr>
          <p:cNvPr id="2029" name="" descr=""/>
          <p:cNvPicPr/>
          <p:nvPr/>
        </p:nvPicPr>
        <p:blipFill>
          <a:blip r:embed="rId27"/>
          <a:stretch>
            <a:fillRect/>
          </a:stretch>
        </p:blipFill>
        <p:spPr>
          <a:xfrm>
            <a:off x="7782120" y="6170400"/>
            <a:ext cx="759240" cy="399960"/>
          </a:xfrm>
          <a:prstGeom prst="rect">
            <a:avLst/>
          </a:prstGeom>
          <a:ln w="18360">
            <a:solidFill>
              <a:srgbClr val="000000"/>
            </a:solidFill>
            <a:round/>
          </a:ln>
        </p:spPr>
      </p:pic>
      <p:sp>
        <p:nvSpPr>
          <p:cNvPr id="2030" name="CustomShape 225"/>
          <p:cNvSpPr/>
          <p:nvPr/>
        </p:nvSpPr>
        <p:spPr>
          <a:xfrm>
            <a:off x="8245440" y="5921640"/>
            <a:ext cx="252720" cy="9900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</p:sp>
      <p:sp>
        <p:nvSpPr>
          <p:cNvPr id="2031" name="Line 226"/>
          <p:cNvSpPr/>
          <p:nvPr/>
        </p:nvSpPr>
        <p:spPr>
          <a:xfrm flipH="1">
            <a:off x="7782120" y="5921640"/>
            <a:ext cx="463320" cy="234000"/>
          </a:xfrm>
          <a:prstGeom prst="line">
            <a:avLst/>
          </a:prstGeom>
          <a:ln w="18360">
            <a:solidFill>
              <a:srgbClr val="000000"/>
            </a:solidFill>
            <a:round/>
          </a:ln>
        </p:spPr>
      </p:sp>
      <p:sp>
        <p:nvSpPr>
          <p:cNvPr id="2032" name="Line 227"/>
          <p:cNvSpPr/>
          <p:nvPr/>
        </p:nvSpPr>
        <p:spPr>
          <a:xfrm>
            <a:off x="8498160" y="5921640"/>
            <a:ext cx="43200" cy="234000"/>
          </a:xfrm>
          <a:prstGeom prst="line">
            <a:avLst/>
          </a:prstGeom>
          <a:ln w="18360">
            <a:solidFill>
              <a:srgbClr val="000000"/>
            </a:solidFill>
            <a:round/>
          </a:ln>
        </p:spPr>
      </p:sp>
      <p:sp>
        <p:nvSpPr>
          <p:cNvPr id="2033" name="Line 228"/>
          <p:cNvSpPr/>
          <p:nvPr/>
        </p:nvSpPr>
        <p:spPr>
          <a:xfrm>
            <a:off x="8056080" y="4023360"/>
            <a:ext cx="0" cy="548640"/>
          </a:xfrm>
          <a:prstGeom prst="line">
            <a:avLst/>
          </a:prstGeom>
          <a:ln w="36720">
            <a:solidFill>
              <a:srgbClr val="000000"/>
            </a:solidFill>
            <a:round/>
            <a:tailEnd len="med" type="triangle" w="med"/>
          </a:ln>
        </p:spPr>
      </p:sp>
      <p:sp>
        <p:nvSpPr>
          <p:cNvPr id="2034" name="TextShape 229"/>
          <p:cNvSpPr txBox="1"/>
          <p:nvPr/>
        </p:nvSpPr>
        <p:spPr>
          <a:xfrm>
            <a:off x="6048000" y="1800360"/>
            <a:ext cx="3993840" cy="433440"/>
          </a:xfrm>
          <a:prstGeom prst="rect">
            <a:avLst/>
          </a:prstGeom>
        </p:spPr>
        <p:txBody>
          <a:bodyPr lIns="90000" rIns="90000" tIns="45000" bIns="45000"/>
          <a:p>
            <a:pPr algn="ctr"/>
            <a:r>
              <a:rPr b="1" lang="en-US" sz="2400">
                <a:latin typeface="Arial"/>
              </a:rPr>
              <a:t>Uncertainty Quantification</a:t>
            </a:r>
            <a:endParaRPr/>
          </a:p>
        </p:txBody>
      </p:sp>
    </p:spTree>
  </p:cSld>
  <p:timing>
    <p:tnLst>
      <p:par>
        <p:cTn id="70" dur="indefinite" restart="never" nodeType="tmRoot">
          <p:childTnLst>
            <p:seq>
              <p:cTn id="71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5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310320" y="2331000"/>
            <a:ext cx="4458600" cy="3598200"/>
          </a:xfrm>
          <a:prstGeom prst="rect">
            <a:avLst/>
          </a:prstGeom>
          <a:ln>
            <a:noFill/>
          </a:ln>
        </p:spPr>
      </p:pic>
      <p:pic>
        <p:nvPicPr>
          <p:cNvPr id="2036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1952280" y="3396240"/>
            <a:ext cx="3112920" cy="1390680"/>
          </a:xfrm>
          <a:prstGeom prst="rect">
            <a:avLst/>
          </a:prstGeom>
          <a:ln>
            <a:noFill/>
          </a:ln>
        </p:spPr>
      </p:pic>
      <p:pic>
        <p:nvPicPr>
          <p:cNvPr id="2037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5593320" y="1219680"/>
            <a:ext cx="2727720" cy="2986560"/>
          </a:xfrm>
          <a:prstGeom prst="rect">
            <a:avLst/>
          </a:prstGeom>
          <a:ln>
            <a:noFill/>
          </a:ln>
        </p:spPr>
      </p:pic>
      <p:pic>
        <p:nvPicPr>
          <p:cNvPr id="2038" name="" descr=""/>
          <p:cNvPicPr/>
          <p:nvPr/>
        </p:nvPicPr>
        <p:blipFill>
          <a:blip r:embed="rId4"/>
          <a:stretch>
            <a:fillRect/>
          </a:stretch>
        </p:blipFill>
        <p:spPr>
          <a:xfrm>
            <a:off x="7040880" y="2615760"/>
            <a:ext cx="2727720" cy="2986560"/>
          </a:xfrm>
          <a:prstGeom prst="rect">
            <a:avLst/>
          </a:prstGeom>
          <a:ln>
            <a:noFill/>
          </a:ln>
        </p:spPr>
      </p:pic>
      <p:pic>
        <p:nvPicPr>
          <p:cNvPr id="2039" name="" descr=""/>
          <p:cNvPicPr/>
          <p:nvPr/>
        </p:nvPicPr>
        <p:blipFill>
          <a:blip r:embed="rId5"/>
          <a:stretch>
            <a:fillRect/>
          </a:stretch>
        </p:blipFill>
        <p:spPr>
          <a:xfrm>
            <a:off x="7648920" y="5968800"/>
            <a:ext cx="2247480" cy="980640"/>
          </a:xfrm>
          <a:prstGeom prst="rect">
            <a:avLst/>
          </a:prstGeom>
          <a:ln w="18360">
            <a:solidFill>
              <a:srgbClr val="000000"/>
            </a:solidFill>
            <a:round/>
          </a:ln>
        </p:spPr>
      </p:pic>
      <p:sp>
        <p:nvSpPr>
          <p:cNvPr id="2040" name="CustomShape 1"/>
          <p:cNvSpPr/>
          <p:nvPr/>
        </p:nvSpPr>
        <p:spPr>
          <a:xfrm>
            <a:off x="9020520" y="5358960"/>
            <a:ext cx="748080" cy="24336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</p:sp>
      <p:sp>
        <p:nvSpPr>
          <p:cNvPr id="2041" name="Line 2"/>
          <p:cNvSpPr/>
          <p:nvPr/>
        </p:nvSpPr>
        <p:spPr>
          <a:xfrm flipH="1">
            <a:off x="7648920" y="5358960"/>
            <a:ext cx="1371600" cy="573840"/>
          </a:xfrm>
          <a:prstGeom prst="line">
            <a:avLst/>
          </a:prstGeom>
          <a:ln w="18360">
            <a:solidFill>
              <a:srgbClr val="000000"/>
            </a:solidFill>
            <a:round/>
          </a:ln>
        </p:spPr>
      </p:sp>
      <p:sp>
        <p:nvSpPr>
          <p:cNvPr id="2042" name="Line 3"/>
          <p:cNvSpPr/>
          <p:nvPr/>
        </p:nvSpPr>
        <p:spPr>
          <a:xfrm>
            <a:off x="9768600" y="5358960"/>
            <a:ext cx="127800" cy="573840"/>
          </a:xfrm>
          <a:prstGeom prst="line">
            <a:avLst/>
          </a:prstGeom>
          <a:ln w="18360">
            <a:solidFill>
              <a:srgbClr val="000000"/>
            </a:solidFill>
            <a:round/>
          </a:ln>
        </p:spPr>
      </p:sp>
      <p:sp>
        <p:nvSpPr>
          <p:cNvPr id="2043" name="TextShape 4"/>
          <p:cNvSpPr txBox="1"/>
          <p:nvPr/>
        </p:nvSpPr>
        <p:spPr>
          <a:xfrm>
            <a:off x="504720" y="286200"/>
            <a:ext cx="7724880" cy="690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3200">
                <a:latin typeface="Arial"/>
              </a:rPr>
              <a:t>Inputs and Outputs as Distributions</a:t>
            </a:r>
            <a:endParaRPr/>
          </a:p>
        </p:txBody>
      </p:sp>
    </p:spTree>
  </p:cSld>
  <p:timing>
    <p:tnLst>
      <p:par>
        <p:cTn id="72" dur="indefinite" restart="never" nodeType="tmRoot">
          <p:childTnLst>
            <p:seq>
              <p:cTn id="73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TextShape 1"/>
          <p:cNvSpPr txBox="1"/>
          <p:nvPr/>
        </p:nvSpPr>
        <p:spPr>
          <a:xfrm>
            <a:off x="504000" y="285120"/>
            <a:ext cx="7725600" cy="690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3200">
                <a:latin typeface="Arial"/>
              </a:rPr>
              <a:t>CNTbands</a:t>
            </a:r>
            <a:endParaRPr/>
          </a:p>
        </p:txBody>
      </p:sp>
      <p:sp>
        <p:nvSpPr>
          <p:cNvPr id="171" name="TextShape 2"/>
          <p:cNvSpPr txBox="1"/>
          <p:nvPr/>
        </p:nvSpPr>
        <p:spPr>
          <a:xfrm>
            <a:off x="492840" y="5740560"/>
            <a:ext cx="5757120" cy="1716120"/>
          </a:xfrm>
          <a:prstGeom prst="rect">
            <a:avLst/>
          </a:prstGeom>
        </p:spPr>
        <p:txBody>
          <a:bodyPr lIns="90000" rIns="90000" tIns="45000" bIns="45000"/>
          <a:p>
            <a:r>
              <a:rPr b="1" lang="en-US" sz="2200">
                <a:latin typeface="Arial"/>
              </a:rPr>
              <a:t>CNTbands</a:t>
            </a:r>
            <a:endParaRPr/>
          </a:p>
          <a:p>
            <a:r>
              <a:rPr lang="en-US">
                <a:latin typeface="Arial"/>
              </a:rPr>
              <a:t>Science Domain: Nanoelectronics</a:t>
            </a:r>
            <a:endParaRPr/>
          </a:p>
          <a:p>
            <a:r>
              <a:rPr lang="en-US">
                <a:latin typeface="Arial"/>
              </a:rPr>
              <a:t>Scientists: Lundstrom et al. (Purdue) </a:t>
            </a:r>
            <a:endParaRPr/>
          </a:p>
          <a:p>
            <a:r>
              <a:rPr lang="en-US">
                <a:latin typeface="Arial"/>
              </a:rPr>
              <a:t>https://nanohub.org/resources/cntbands-ext</a:t>
            </a:r>
            <a:endParaRPr/>
          </a:p>
        </p:txBody>
      </p:sp>
      <p:pic>
        <p:nvPicPr>
          <p:cNvPr id="172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580680" y="914400"/>
            <a:ext cx="4357080" cy="4003200"/>
          </a:xfrm>
          <a:prstGeom prst="rect">
            <a:avLst/>
          </a:prstGeom>
          <a:ln>
            <a:noFill/>
          </a:ln>
        </p:spPr>
      </p:pic>
      <p:sp>
        <p:nvSpPr>
          <p:cNvPr id="173" name="CustomShape 3"/>
          <p:cNvSpPr/>
          <p:nvPr/>
        </p:nvSpPr>
        <p:spPr>
          <a:xfrm>
            <a:off x="706320" y="2011680"/>
            <a:ext cx="4086360" cy="246888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74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2743200" y="2139840"/>
            <a:ext cx="7095600" cy="3895200"/>
          </a:xfrm>
          <a:prstGeom prst="rect">
            <a:avLst/>
          </a:prstGeom>
          <a:ln w="36720">
            <a:solidFill>
              <a:srgbClr val="000000"/>
            </a:solidFill>
            <a:round/>
          </a:ln>
        </p:spPr>
      </p:pic>
      <p:sp>
        <p:nvSpPr>
          <p:cNvPr id="175" name="Line 4"/>
          <p:cNvSpPr/>
          <p:nvPr/>
        </p:nvSpPr>
        <p:spPr>
          <a:xfrm>
            <a:off x="718560" y="2046600"/>
            <a:ext cx="2025000" cy="83520"/>
          </a:xfrm>
          <a:prstGeom prst="line">
            <a:avLst/>
          </a:prstGeom>
          <a:ln w="36720">
            <a:solidFill>
              <a:srgbClr val="000000"/>
            </a:solidFill>
            <a:round/>
          </a:ln>
        </p:spPr>
      </p:sp>
      <p:sp>
        <p:nvSpPr>
          <p:cNvPr id="176" name="Line 5"/>
          <p:cNvSpPr/>
          <p:nvPr/>
        </p:nvSpPr>
        <p:spPr>
          <a:xfrm>
            <a:off x="729360" y="4442040"/>
            <a:ext cx="1990800" cy="1606320"/>
          </a:xfrm>
          <a:prstGeom prst="line">
            <a:avLst/>
          </a:prstGeom>
          <a:ln w="36720">
            <a:solidFill>
              <a:srgbClr val="000000"/>
            </a:solidFill>
            <a:round/>
          </a:ln>
        </p:spPr>
      </p:sp>
      <p:sp>
        <p:nvSpPr>
          <p:cNvPr id="177" name="Line 6"/>
          <p:cNvSpPr/>
          <p:nvPr/>
        </p:nvSpPr>
        <p:spPr>
          <a:xfrm>
            <a:off x="4780080" y="2040120"/>
            <a:ext cx="5058720" cy="99720"/>
          </a:xfrm>
          <a:prstGeom prst="line">
            <a:avLst/>
          </a:prstGeom>
          <a:ln w="36720">
            <a:solidFill>
              <a:srgbClr val="000000"/>
            </a:solidFill>
            <a:round/>
          </a:ln>
        </p:spPr>
      </p:sp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TextShape 1"/>
          <p:cNvSpPr txBox="1"/>
          <p:nvPr/>
        </p:nvSpPr>
        <p:spPr>
          <a:xfrm>
            <a:off x="504000" y="285120"/>
            <a:ext cx="7725600" cy="690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3200">
                <a:latin typeface="Arial"/>
              </a:rPr>
              <a:t>Many Pieces by Different Developers</a:t>
            </a:r>
            <a:endParaRPr/>
          </a:p>
        </p:txBody>
      </p:sp>
      <p:sp>
        <p:nvSpPr>
          <p:cNvPr id="179" name="TextShape 2"/>
          <p:cNvSpPr txBox="1"/>
          <p:nvPr/>
        </p:nvSpPr>
        <p:spPr>
          <a:xfrm>
            <a:off x="492840" y="5740560"/>
            <a:ext cx="5757120" cy="1716120"/>
          </a:xfrm>
          <a:prstGeom prst="rect">
            <a:avLst/>
          </a:prstGeom>
        </p:spPr>
        <p:txBody>
          <a:bodyPr lIns="90000" rIns="90000" tIns="45000" bIns="45000"/>
          <a:p>
            <a:r>
              <a:rPr b="1" lang="en-US" sz="2200">
                <a:latin typeface="Arial"/>
              </a:rPr>
              <a:t>CNTbands</a:t>
            </a:r>
            <a:endParaRPr/>
          </a:p>
          <a:p>
            <a:r>
              <a:rPr lang="en-US">
                <a:latin typeface="Arial"/>
              </a:rPr>
              <a:t>Science Domain: Nanoelectronics</a:t>
            </a:r>
            <a:endParaRPr/>
          </a:p>
          <a:p>
            <a:r>
              <a:rPr lang="en-US">
                <a:latin typeface="Arial"/>
              </a:rPr>
              <a:t>Scientists: Lundstrom et al. (Purdue) </a:t>
            </a:r>
            <a:endParaRPr/>
          </a:p>
          <a:p>
            <a:r>
              <a:rPr lang="en-US">
                <a:latin typeface="Arial"/>
              </a:rPr>
              <a:t>https://nanohub.org/resources/cntbands-ext</a:t>
            </a:r>
            <a:endParaRPr/>
          </a:p>
        </p:txBody>
      </p:sp>
      <p:pic>
        <p:nvPicPr>
          <p:cNvPr id="180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247680" y="1188720"/>
            <a:ext cx="2769840" cy="1920240"/>
          </a:xfrm>
          <a:prstGeom prst="rect">
            <a:avLst/>
          </a:prstGeom>
          <a:ln>
            <a:noFill/>
          </a:ln>
        </p:spPr>
      </p:pic>
      <p:pic>
        <p:nvPicPr>
          <p:cNvPr id="181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2913480" y="1231200"/>
            <a:ext cx="4140000" cy="5986440"/>
          </a:xfrm>
          <a:prstGeom prst="rect">
            <a:avLst/>
          </a:prstGeom>
          <a:ln>
            <a:noFill/>
          </a:ln>
        </p:spPr>
      </p:pic>
      <p:pic>
        <p:nvPicPr>
          <p:cNvPr id="182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7309800" y="1073160"/>
            <a:ext cx="2482200" cy="1455120"/>
          </a:xfrm>
          <a:prstGeom prst="rect">
            <a:avLst/>
          </a:prstGeom>
          <a:ln>
            <a:noFill/>
          </a:ln>
        </p:spPr>
      </p:pic>
      <p:pic>
        <p:nvPicPr>
          <p:cNvPr id="183" name="" descr=""/>
          <p:cNvPicPr/>
          <p:nvPr/>
        </p:nvPicPr>
        <p:blipFill>
          <a:blip r:embed="rId4"/>
          <a:stretch>
            <a:fillRect/>
          </a:stretch>
        </p:blipFill>
        <p:spPr>
          <a:xfrm>
            <a:off x="7309440" y="2625480"/>
            <a:ext cx="2482560" cy="1478520"/>
          </a:xfrm>
          <a:prstGeom prst="rect">
            <a:avLst/>
          </a:prstGeom>
          <a:ln>
            <a:noFill/>
          </a:ln>
        </p:spPr>
      </p:pic>
      <p:pic>
        <p:nvPicPr>
          <p:cNvPr id="184" name="" descr=""/>
          <p:cNvPicPr/>
          <p:nvPr/>
        </p:nvPicPr>
        <p:blipFill>
          <a:blip r:embed="rId5"/>
          <a:stretch>
            <a:fillRect/>
          </a:stretch>
        </p:blipFill>
        <p:spPr>
          <a:xfrm>
            <a:off x="7309800" y="4208760"/>
            <a:ext cx="2482560" cy="1478520"/>
          </a:xfrm>
          <a:prstGeom prst="rect">
            <a:avLst/>
          </a:prstGeom>
          <a:ln>
            <a:noFill/>
          </a:ln>
        </p:spPr>
      </p:pic>
      <p:sp>
        <p:nvSpPr>
          <p:cNvPr id="185" name="Line 3"/>
          <p:cNvSpPr/>
          <p:nvPr/>
        </p:nvSpPr>
        <p:spPr>
          <a:xfrm>
            <a:off x="2913480" y="1645920"/>
            <a:ext cx="835560" cy="0"/>
          </a:xfrm>
          <a:prstGeom prst="line">
            <a:avLst/>
          </a:prstGeom>
          <a:ln w="36720">
            <a:solidFill>
              <a:srgbClr val="ff0000"/>
            </a:solidFill>
            <a:round/>
            <a:tailEnd len="med" type="triangle" w="med"/>
          </a:ln>
        </p:spPr>
      </p:sp>
      <p:sp>
        <p:nvSpPr>
          <p:cNvPr id="186" name="Line 4"/>
          <p:cNvSpPr/>
          <p:nvPr/>
        </p:nvSpPr>
        <p:spPr>
          <a:xfrm flipV="1">
            <a:off x="6583680" y="1920240"/>
            <a:ext cx="2011680" cy="4663440"/>
          </a:xfrm>
          <a:prstGeom prst="line">
            <a:avLst/>
          </a:prstGeom>
          <a:ln w="36720">
            <a:solidFill>
              <a:srgbClr val="ff0000"/>
            </a:solidFill>
            <a:round/>
            <a:tailEnd len="med" type="triangle" w="med"/>
          </a:ln>
        </p:spPr>
      </p:sp>
      <p:sp>
        <p:nvSpPr>
          <p:cNvPr id="187" name="Line 5"/>
          <p:cNvSpPr/>
          <p:nvPr/>
        </p:nvSpPr>
        <p:spPr>
          <a:xfrm flipV="1">
            <a:off x="6583680" y="3383280"/>
            <a:ext cx="2002680" cy="3209760"/>
          </a:xfrm>
          <a:prstGeom prst="line">
            <a:avLst/>
          </a:prstGeom>
          <a:ln w="36720">
            <a:solidFill>
              <a:srgbClr val="ff0000"/>
            </a:solidFill>
            <a:round/>
            <a:tailEnd len="med" type="triangle" w="med"/>
          </a:ln>
        </p:spPr>
      </p:sp>
      <p:sp>
        <p:nvSpPr>
          <p:cNvPr id="188" name="Line 6"/>
          <p:cNvSpPr/>
          <p:nvPr/>
        </p:nvSpPr>
        <p:spPr>
          <a:xfrm flipV="1">
            <a:off x="6574680" y="4937760"/>
            <a:ext cx="2020680" cy="1655280"/>
          </a:xfrm>
          <a:prstGeom prst="line">
            <a:avLst/>
          </a:prstGeom>
          <a:ln w="36720">
            <a:solidFill>
              <a:srgbClr val="ff0000"/>
            </a:solidFill>
            <a:round/>
            <a:tailEnd len="med" type="triangle" w="med"/>
          </a:ln>
        </p:spPr>
      </p:sp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36000" y="1188720"/>
            <a:ext cx="9966960" cy="6126480"/>
          </a:xfrm>
          <a:prstGeom prst="rect">
            <a:avLst/>
          </a:prstGeom>
          <a:ln>
            <a:noFill/>
          </a:ln>
        </p:spPr>
      </p:pic>
      <p:sp>
        <p:nvSpPr>
          <p:cNvPr id="190" name="CustomShape 1"/>
          <p:cNvSpPr/>
          <p:nvPr/>
        </p:nvSpPr>
        <p:spPr>
          <a:xfrm>
            <a:off x="5212080" y="1554480"/>
            <a:ext cx="2011680" cy="1737360"/>
          </a:xfrm>
          <a:prstGeom prst="wedgeRectCallout">
            <a:avLst>
              <a:gd name="adj1" fmla="val 14948"/>
              <a:gd name="adj2" fmla="val 24920"/>
            </a:avLst>
          </a:prstGeom>
          <a:solidFill>
            <a:srgbClr val="cccccc"/>
          </a:solidFill>
          <a:ln w="18360">
            <a:solidFill>
              <a:srgbClr val="000000"/>
            </a:solidFill>
            <a:round/>
          </a:ln>
        </p:spPr>
      </p:sp>
      <p:pic>
        <p:nvPicPr>
          <p:cNvPr id="191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5303520" y="1645920"/>
            <a:ext cx="731520" cy="754200"/>
          </a:xfrm>
          <a:prstGeom prst="rect">
            <a:avLst/>
          </a:prstGeom>
          <a:ln>
            <a:noFill/>
          </a:ln>
        </p:spPr>
      </p:pic>
      <p:sp>
        <p:nvSpPr>
          <p:cNvPr id="192" name="CustomShape 2"/>
          <p:cNvSpPr/>
          <p:nvPr/>
        </p:nvSpPr>
        <p:spPr>
          <a:xfrm rot="19981800">
            <a:off x="6257880" y="1606320"/>
            <a:ext cx="483480" cy="552600"/>
          </a:xfrm>
          <a:prstGeom prst="foldedCorner">
            <a:avLst>
              <a:gd name="adj" fmla="val 18900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sp>
        <p:nvSpPr>
          <p:cNvPr id="193" name="Line 3"/>
          <p:cNvSpPr/>
          <p:nvPr/>
        </p:nvSpPr>
        <p:spPr>
          <a:xfrm flipV="1">
            <a:off x="6251400" y="1620000"/>
            <a:ext cx="307800" cy="15660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194" name="Line 4"/>
          <p:cNvSpPr/>
          <p:nvPr/>
        </p:nvSpPr>
        <p:spPr>
          <a:xfrm flipV="1">
            <a:off x="6282720" y="1744200"/>
            <a:ext cx="184320" cy="9396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195" name="Line 5"/>
          <p:cNvSpPr/>
          <p:nvPr/>
        </p:nvSpPr>
        <p:spPr>
          <a:xfrm flipV="1">
            <a:off x="6314400" y="1774800"/>
            <a:ext cx="246240" cy="12528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196" name="Line 6"/>
          <p:cNvSpPr/>
          <p:nvPr/>
        </p:nvSpPr>
        <p:spPr>
          <a:xfrm flipV="1">
            <a:off x="6345720" y="1805040"/>
            <a:ext cx="307800" cy="15660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197" name="Line 7"/>
          <p:cNvSpPr/>
          <p:nvPr/>
        </p:nvSpPr>
        <p:spPr>
          <a:xfrm flipV="1">
            <a:off x="6376680" y="1866240"/>
            <a:ext cx="307800" cy="15660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198" name="CustomShape 8"/>
          <p:cNvSpPr/>
          <p:nvPr/>
        </p:nvSpPr>
        <p:spPr>
          <a:xfrm rot="1347000">
            <a:off x="6561720" y="1691280"/>
            <a:ext cx="483480" cy="552600"/>
          </a:xfrm>
          <a:prstGeom prst="foldedCorner">
            <a:avLst>
              <a:gd name="adj" fmla="val 18900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sp>
        <p:nvSpPr>
          <p:cNvPr id="199" name="Line 9"/>
          <p:cNvSpPr/>
          <p:nvPr/>
        </p:nvSpPr>
        <p:spPr>
          <a:xfrm>
            <a:off x="6722640" y="1710000"/>
            <a:ext cx="318960" cy="13176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200" name="Line 10"/>
          <p:cNvSpPr/>
          <p:nvPr/>
        </p:nvSpPr>
        <p:spPr>
          <a:xfrm>
            <a:off x="6696360" y="1773720"/>
            <a:ext cx="191160" cy="7920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201" name="Line 11"/>
          <p:cNvSpPr/>
          <p:nvPr/>
        </p:nvSpPr>
        <p:spPr>
          <a:xfrm>
            <a:off x="6669720" y="1837800"/>
            <a:ext cx="255240" cy="10548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202" name="Line 12"/>
          <p:cNvSpPr/>
          <p:nvPr/>
        </p:nvSpPr>
        <p:spPr>
          <a:xfrm>
            <a:off x="6643440" y="1901880"/>
            <a:ext cx="318960" cy="13176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203" name="Line 13"/>
          <p:cNvSpPr/>
          <p:nvPr/>
        </p:nvSpPr>
        <p:spPr>
          <a:xfrm>
            <a:off x="6617160" y="1965240"/>
            <a:ext cx="318960" cy="13176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204" name="CustomShape 14"/>
          <p:cNvSpPr/>
          <p:nvPr/>
        </p:nvSpPr>
        <p:spPr>
          <a:xfrm>
            <a:off x="6332040" y="1785600"/>
            <a:ext cx="483480" cy="552600"/>
          </a:xfrm>
          <a:prstGeom prst="foldedCorner">
            <a:avLst>
              <a:gd name="adj" fmla="val 18900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sp>
        <p:nvSpPr>
          <p:cNvPr id="205" name="Line 15"/>
          <p:cNvSpPr/>
          <p:nvPr/>
        </p:nvSpPr>
        <p:spPr>
          <a:xfrm>
            <a:off x="6400800" y="1854720"/>
            <a:ext cx="34524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206" name="Line 16"/>
          <p:cNvSpPr/>
          <p:nvPr/>
        </p:nvSpPr>
        <p:spPr>
          <a:xfrm>
            <a:off x="6400800" y="1923480"/>
            <a:ext cx="20700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207" name="Line 17"/>
          <p:cNvSpPr/>
          <p:nvPr/>
        </p:nvSpPr>
        <p:spPr>
          <a:xfrm>
            <a:off x="6400800" y="1992960"/>
            <a:ext cx="27612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208" name="Line 18"/>
          <p:cNvSpPr/>
          <p:nvPr/>
        </p:nvSpPr>
        <p:spPr>
          <a:xfrm>
            <a:off x="6400800" y="2062080"/>
            <a:ext cx="34524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209" name="Line 19"/>
          <p:cNvSpPr/>
          <p:nvPr/>
        </p:nvSpPr>
        <p:spPr>
          <a:xfrm>
            <a:off x="6400800" y="2130840"/>
            <a:ext cx="34524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210" name="TextShape 20"/>
          <p:cNvSpPr txBox="1"/>
          <p:nvPr/>
        </p:nvSpPr>
        <p:spPr>
          <a:xfrm>
            <a:off x="5347080" y="2433600"/>
            <a:ext cx="1765800" cy="858240"/>
          </a:xfrm>
          <a:prstGeom prst="rect">
            <a:avLst/>
          </a:prstGeom>
        </p:spPr>
        <p:txBody>
          <a:bodyPr lIns="90000" rIns="90000" tIns="45000" bIns="45000"/>
          <a:p>
            <a:r>
              <a:rPr lang="en-US">
                <a:latin typeface="Arial"/>
              </a:rPr>
              <a:t>M.P. Anantram</a:t>
            </a:r>
            <a:endParaRPr/>
          </a:p>
          <a:p>
            <a:r>
              <a:rPr lang="en-US">
                <a:latin typeface="Arial"/>
              </a:rPr>
              <a:t>Researcher</a:t>
            </a:r>
            <a:endParaRPr/>
          </a:p>
          <a:p>
            <a:r>
              <a:rPr lang="en-US">
                <a:latin typeface="Arial"/>
              </a:rPr>
              <a:t>NanoStructures</a:t>
            </a:r>
            <a:endParaRPr/>
          </a:p>
        </p:txBody>
      </p:sp>
      <p:pic>
        <p:nvPicPr>
          <p:cNvPr id="211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6158880" y="2144520"/>
            <a:ext cx="914400" cy="255600"/>
          </a:xfrm>
          <a:prstGeom prst="rect">
            <a:avLst/>
          </a:prstGeom>
          <a:ln>
            <a:noFill/>
          </a:ln>
        </p:spPr>
      </p:pic>
      <p:sp>
        <p:nvSpPr>
          <p:cNvPr id="212" name="TextShape 21"/>
          <p:cNvSpPr txBox="1"/>
          <p:nvPr/>
        </p:nvSpPr>
        <p:spPr>
          <a:xfrm>
            <a:off x="504000" y="285480"/>
            <a:ext cx="7725600" cy="690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3200">
                <a:latin typeface="Arial"/>
              </a:rPr>
              <a:t>1990s – Initial Algorithms</a:t>
            </a:r>
            <a:endParaRPr/>
          </a:p>
        </p:txBody>
      </p:sp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36000" y="1188720"/>
            <a:ext cx="9966960" cy="6126480"/>
          </a:xfrm>
          <a:prstGeom prst="rect">
            <a:avLst/>
          </a:prstGeom>
          <a:ln>
            <a:noFill/>
          </a:ln>
        </p:spPr>
      </p:pic>
      <p:sp>
        <p:nvSpPr>
          <p:cNvPr id="214" name="CustomShape 1"/>
          <p:cNvSpPr/>
          <p:nvPr/>
        </p:nvSpPr>
        <p:spPr>
          <a:xfrm>
            <a:off x="5212080" y="1737360"/>
            <a:ext cx="2824920" cy="1645920"/>
          </a:xfrm>
          <a:prstGeom prst="wedgeRectCallout">
            <a:avLst>
              <a:gd name="adj1" fmla="val 10643"/>
              <a:gd name="adj2" fmla="val 23768"/>
            </a:avLst>
          </a:prstGeom>
          <a:solidFill>
            <a:srgbClr val="cccccc"/>
          </a:solidFill>
          <a:ln w="18360">
            <a:solidFill>
              <a:srgbClr val="000000"/>
            </a:solidFill>
            <a:round/>
          </a:ln>
        </p:spPr>
      </p:sp>
      <p:pic>
        <p:nvPicPr>
          <p:cNvPr id="215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5339520" y="1779840"/>
            <a:ext cx="548640" cy="754200"/>
          </a:xfrm>
          <a:prstGeom prst="rect">
            <a:avLst/>
          </a:prstGeom>
          <a:ln>
            <a:noFill/>
          </a:ln>
        </p:spPr>
      </p:pic>
      <p:sp>
        <p:nvSpPr>
          <p:cNvPr id="216" name="TextShape 2"/>
          <p:cNvSpPr txBox="1"/>
          <p:nvPr/>
        </p:nvSpPr>
        <p:spPr>
          <a:xfrm>
            <a:off x="5943600" y="1737360"/>
            <a:ext cx="2093400" cy="858240"/>
          </a:xfrm>
          <a:prstGeom prst="rect">
            <a:avLst/>
          </a:prstGeom>
        </p:spPr>
        <p:txBody>
          <a:bodyPr lIns="90000" rIns="90000" tIns="45000" bIns="45000"/>
          <a:p>
            <a:r>
              <a:rPr lang="en-US">
                <a:latin typeface="Arial"/>
              </a:rPr>
              <a:t>Jing Guo</a:t>
            </a:r>
            <a:endParaRPr/>
          </a:p>
          <a:p>
            <a:r>
              <a:rPr lang="en-US">
                <a:latin typeface="Arial"/>
              </a:rPr>
              <a:t>Researcher</a:t>
            </a:r>
            <a:endParaRPr/>
          </a:p>
          <a:p>
            <a:r>
              <a:rPr lang="en-US">
                <a:latin typeface="Arial"/>
              </a:rPr>
              <a:t>Carbon Nanotubes</a:t>
            </a:r>
            <a:endParaRPr/>
          </a:p>
        </p:txBody>
      </p:sp>
      <p:sp>
        <p:nvSpPr>
          <p:cNvPr id="217" name="CustomShape 3"/>
          <p:cNvSpPr/>
          <p:nvPr/>
        </p:nvSpPr>
        <p:spPr>
          <a:xfrm>
            <a:off x="182880" y="1554480"/>
            <a:ext cx="2011680" cy="1737360"/>
          </a:xfrm>
          <a:prstGeom prst="wedgeRectCallout">
            <a:avLst>
              <a:gd name="adj1" fmla="val 7184"/>
              <a:gd name="adj2" fmla="val 25233"/>
            </a:avLst>
          </a:prstGeom>
          <a:solidFill>
            <a:srgbClr val="cccccc"/>
          </a:solidFill>
          <a:ln w="18360">
            <a:solidFill>
              <a:srgbClr val="000000"/>
            </a:solidFill>
            <a:round/>
          </a:ln>
        </p:spPr>
      </p:sp>
      <p:pic>
        <p:nvPicPr>
          <p:cNvPr id="218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274320" y="1645920"/>
            <a:ext cx="731520" cy="754200"/>
          </a:xfrm>
          <a:prstGeom prst="rect">
            <a:avLst/>
          </a:prstGeom>
          <a:ln>
            <a:noFill/>
          </a:ln>
        </p:spPr>
      </p:pic>
      <p:sp>
        <p:nvSpPr>
          <p:cNvPr id="219" name="CustomShape 4"/>
          <p:cNvSpPr/>
          <p:nvPr/>
        </p:nvSpPr>
        <p:spPr>
          <a:xfrm rot="19981800">
            <a:off x="1228680" y="1606320"/>
            <a:ext cx="483480" cy="552600"/>
          </a:xfrm>
          <a:prstGeom prst="foldedCorner">
            <a:avLst>
              <a:gd name="adj" fmla="val 18900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sp>
        <p:nvSpPr>
          <p:cNvPr id="220" name="Line 5"/>
          <p:cNvSpPr/>
          <p:nvPr/>
        </p:nvSpPr>
        <p:spPr>
          <a:xfrm flipV="1">
            <a:off x="1222200" y="1620000"/>
            <a:ext cx="307800" cy="15660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221" name="Line 6"/>
          <p:cNvSpPr/>
          <p:nvPr/>
        </p:nvSpPr>
        <p:spPr>
          <a:xfrm flipV="1">
            <a:off x="1253520" y="1744200"/>
            <a:ext cx="184320" cy="9396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222" name="Line 7"/>
          <p:cNvSpPr/>
          <p:nvPr/>
        </p:nvSpPr>
        <p:spPr>
          <a:xfrm flipV="1">
            <a:off x="1285200" y="1774800"/>
            <a:ext cx="246240" cy="12528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223" name="Line 8"/>
          <p:cNvSpPr/>
          <p:nvPr/>
        </p:nvSpPr>
        <p:spPr>
          <a:xfrm flipV="1">
            <a:off x="1316520" y="1805040"/>
            <a:ext cx="307800" cy="15660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224" name="Line 9"/>
          <p:cNvSpPr/>
          <p:nvPr/>
        </p:nvSpPr>
        <p:spPr>
          <a:xfrm flipV="1">
            <a:off x="1347480" y="1866240"/>
            <a:ext cx="307800" cy="15660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225" name="CustomShape 10"/>
          <p:cNvSpPr/>
          <p:nvPr/>
        </p:nvSpPr>
        <p:spPr>
          <a:xfrm rot="1347000">
            <a:off x="1532520" y="1691280"/>
            <a:ext cx="483480" cy="552600"/>
          </a:xfrm>
          <a:prstGeom prst="foldedCorner">
            <a:avLst>
              <a:gd name="adj" fmla="val 18900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sp>
        <p:nvSpPr>
          <p:cNvPr id="226" name="Line 11"/>
          <p:cNvSpPr/>
          <p:nvPr/>
        </p:nvSpPr>
        <p:spPr>
          <a:xfrm>
            <a:off x="1693440" y="1710000"/>
            <a:ext cx="318960" cy="13176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227" name="Line 12"/>
          <p:cNvSpPr/>
          <p:nvPr/>
        </p:nvSpPr>
        <p:spPr>
          <a:xfrm>
            <a:off x="1667160" y="1773720"/>
            <a:ext cx="191160" cy="7920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228" name="Line 13"/>
          <p:cNvSpPr/>
          <p:nvPr/>
        </p:nvSpPr>
        <p:spPr>
          <a:xfrm>
            <a:off x="1640520" y="1837800"/>
            <a:ext cx="255240" cy="10548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229" name="Line 14"/>
          <p:cNvSpPr/>
          <p:nvPr/>
        </p:nvSpPr>
        <p:spPr>
          <a:xfrm>
            <a:off x="1614240" y="1901880"/>
            <a:ext cx="318960" cy="13176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230" name="Line 15"/>
          <p:cNvSpPr/>
          <p:nvPr/>
        </p:nvSpPr>
        <p:spPr>
          <a:xfrm>
            <a:off x="1587960" y="1965240"/>
            <a:ext cx="318960" cy="13176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231" name="CustomShape 16"/>
          <p:cNvSpPr/>
          <p:nvPr/>
        </p:nvSpPr>
        <p:spPr>
          <a:xfrm>
            <a:off x="1302840" y="1785600"/>
            <a:ext cx="483480" cy="552600"/>
          </a:xfrm>
          <a:prstGeom prst="foldedCorner">
            <a:avLst>
              <a:gd name="adj" fmla="val 18900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sp>
        <p:nvSpPr>
          <p:cNvPr id="232" name="Line 17"/>
          <p:cNvSpPr/>
          <p:nvPr/>
        </p:nvSpPr>
        <p:spPr>
          <a:xfrm>
            <a:off x="1371600" y="1854720"/>
            <a:ext cx="34524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233" name="Line 18"/>
          <p:cNvSpPr/>
          <p:nvPr/>
        </p:nvSpPr>
        <p:spPr>
          <a:xfrm>
            <a:off x="1371600" y="1923480"/>
            <a:ext cx="20700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234" name="Line 19"/>
          <p:cNvSpPr/>
          <p:nvPr/>
        </p:nvSpPr>
        <p:spPr>
          <a:xfrm>
            <a:off x="1371600" y="1992960"/>
            <a:ext cx="27612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235" name="Line 20"/>
          <p:cNvSpPr/>
          <p:nvPr/>
        </p:nvSpPr>
        <p:spPr>
          <a:xfrm>
            <a:off x="1371600" y="2062080"/>
            <a:ext cx="34524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236" name="Line 21"/>
          <p:cNvSpPr/>
          <p:nvPr/>
        </p:nvSpPr>
        <p:spPr>
          <a:xfrm>
            <a:off x="1371600" y="2130840"/>
            <a:ext cx="34524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237" name="TextShape 22"/>
          <p:cNvSpPr txBox="1"/>
          <p:nvPr/>
        </p:nvSpPr>
        <p:spPr>
          <a:xfrm>
            <a:off x="317880" y="2433600"/>
            <a:ext cx="1765800" cy="858240"/>
          </a:xfrm>
          <a:prstGeom prst="rect">
            <a:avLst/>
          </a:prstGeom>
        </p:spPr>
        <p:txBody>
          <a:bodyPr lIns="90000" rIns="90000" tIns="45000" bIns="45000"/>
          <a:p>
            <a:r>
              <a:rPr lang="en-US">
                <a:latin typeface="Arial"/>
              </a:rPr>
              <a:t>M.P. Anantram</a:t>
            </a:r>
            <a:endParaRPr/>
          </a:p>
          <a:p>
            <a:r>
              <a:rPr lang="en-US">
                <a:latin typeface="Arial"/>
              </a:rPr>
              <a:t>NASA Scientist</a:t>
            </a:r>
            <a:endParaRPr/>
          </a:p>
          <a:p>
            <a:r>
              <a:rPr lang="en-US">
                <a:latin typeface="Arial"/>
              </a:rPr>
              <a:t>NanoStructures</a:t>
            </a:r>
            <a:endParaRPr/>
          </a:p>
        </p:txBody>
      </p:sp>
      <p:pic>
        <p:nvPicPr>
          <p:cNvPr id="238" name="" descr=""/>
          <p:cNvPicPr/>
          <p:nvPr/>
        </p:nvPicPr>
        <p:blipFill>
          <a:blip r:embed="rId4"/>
          <a:stretch>
            <a:fillRect/>
          </a:stretch>
        </p:blipFill>
        <p:spPr>
          <a:xfrm>
            <a:off x="1129680" y="2144520"/>
            <a:ext cx="914400" cy="255600"/>
          </a:xfrm>
          <a:prstGeom prst="rect">
            <a:avLst/>
          </a:prstGeom>
          <a:ln>
            <a:noFill/>
          </a:ln>
        </p:spPr>
      </p:pic>
      <p:sp>
        <p:nvSpPr>
          <p:cNvPr id="239" name="CustomShape 23"/>
          <p:cNvSpPr/>
          <p:nvPr/>
        </p:nvSpPr>
        <p:spPr>
          <a:xfrm rot="20685000">
            <a:off x="5487480" y="2593800"/>
            <a:ext cx="483480" cy="552600"/>
          </a:xfrm>
          <a:prstGeom prst="foldedCorner">
            <a:avLst>
              <a:gd name="adj" fmla="val 18900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sp>
        <p:nvSpPr>
          <p:cNvPr id="240" name="Line 24"/>
          <p:cNvSpPr/>
          <p:nvPr/>
        </p:nvSpPr>
        <p:spPr>
          <a:xfrm flipV="1">
            <a:off x="5508000" y="2624760"/>
            <a:ext cx="333000" cy="9072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241" name="Line 25"/>
          <p:cNvSpPr/>
          <p:nvPr/>
        </p:nvSpPr>
        <p:spPr>
          <a:xfrm flipV="1">
            <a:off x="5526000" y="2727720"/>
            <a:ext cx="199800" cy="5436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242" name="Line 26"/>
          <p:cNvSpPr/>
          <p:nvPr/>
        </p:nvSpPr>
        <p:spPr>
          <a:xfrm flipV="1">
            <a:off x="5544360" y="2776320"/>
            <a:ext cx="266400" cy="7272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243" name="Line 27"/>
          <p:cNvSpPr/>
          <p:nvPr/>
        </p:nvSpPr>
        <p:spPr>
          <a:xfrm flipV="1">
            <a:off x="5562360" y="2824920"/>
            <a:ext cx="333000" cy="9072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244" name="Line 28"/>
          <p:cNvSpPr/>
          <p:nvPr/>
        </p:nvSpPr>
        <p:spPr>
          <a:xfrm flipV="1">
            <a:off x="5580360" y="2891160"/>
            <a:ext cx="333000" cy="9072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245" name="CustomShape 29"/>
          <p:cNvSpPr/>
          <p:nvPr/>
        </p:nvSpPr>
        <p:spPr>
          <a:xfrm rot="954600">
            <a:off x="6147360" y="2595600"/>
            <a:ext cx="483480" cy="552600"/>
          </a:xfrm>
          <a:prstGeom prst="foldedCorner">
            <a:avLst>
              <a:gd name="adj" fmla="val 18900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sp>
        <p:nvSpPr>
          <p:cNvPr id="246" name="Line 30"/>
          <p:cNvSpPr/>
          <p:nvPr/>
        </p:nvSpPr>
        <p:spPr>
          <a:xfrm>
            <a:off x="6279840" y="2625480"/>
            <a:ext cx="331920" cy="9468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247" name="Line 31"/>
          <p:cNvSpPr/>
          <p:nvPr/>
        </p:nvSpPr>
        <p:spPr>
          <a:xfrm>
            <a:off x="6261120" y="2691720"/>
            <a:ext cx="199080" cy="5688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248" name="Line 32"/>
          <p:cNvSpPr/>
          <p:nvPr/>
        </p:nvSpPr>
        <p:spPr>
          <a:xfrm>
            <a:off x="6242040" y="2758680"/>
            <a:ext cx="265680" cy="7560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249" name="Line 33"/>
          <p:cNvSpPr/>
          <p:nvPr/>
        </p:nvSpPr>
        <p:spPr>
          <a:xfrm>
            <a:off x="6222960" y="2824920"/>
            <a:ext cx="331920" cy="9468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250" name="Line 34"/>
          <p:cNvSpPr/>
          <p:nvPr/>
        </p:nvSpPr>
        <p:spPr>
          <a:xfrm>
            <a:off x="6204240" y="2891160"/>
            <a:ext cx="331920" cy="9468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251" name="CustomShape 35"/>
          <p:cNvSpPr/>
          <p:nvPr/>
        </p:nvSpPr>
        <p:spPr>
          <a:xfrm>
            <a:off x="5825880" y="2595600"/>
            <a:ext cx="483480" cy="552600"/>
          </a:xfrm>
          <a:prstGeom prst="foldedCorner">
            <a:avLst>
              <a:gd name="adj" fmla="val 18900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sp>
        <p:nvSpPr>
          <p:cNvPr id="252" name="Line 36"/>
          <p:cNvSpPr/>
          <p:nvPr/>
        </p:nvSpPr>
        <p:spPr>
          <a:xfrm>
            <a:off x="5894640" y="2664720"/>
            <a:ext cx="34524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253" name="Line 37"/>
          <p:cNvSpPr/>
          <p:nvPr/>
        </p:nvSpPr>
        <p:spPr>
          <a:xfrm>
            <a:off x="5894640" y="2733480"/>
            <a:ext cx="20700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254" name="Line 38"/>
          <p:cNvSpPr/>
          <p:nvPr/>
        </p:nvSpPr>
        <p:spPr>
          <a:xfrm>
            <a:off x="5894640" y="2802960"/>
            <a:ext cx="27612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255" name="Line 39"/>
          <p:cNvSpPr/>
          <p:nvPr/>
        </p:nvSpPr>
        <p:spPr>
          <a:xfrm>
            <a:off x="5894640" y="2872080"/>
            <a:ext cx="34524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256" name="Line 40"/>
          <p:cNvSpPr/>
          <p:nvPr/>
        </p:nvSpPr>
        <p:spPr>
          <a:xfrm>
            <a:off x="5894640" y="2940840"/>
            <a:ext cx="34524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pic>
        <p:nvPicPr>
          <p:cNvPr id="257" name="" descr=""/>
          <p:cNvPicPr/>
          <p:nvPr/>
        </p:nvPicPr>
        <p:blipFill>
          <a:blip r:embed="rId5"/>
          <a:stretch>
            <a:fillRect/>
          </a:stretch>
        </p:blipFill>
        <p:spPr>
          <a:xfrm>
            <a:off x="5486400" y="2963520"/>
            <a:ext cx="1211400" cy="318240"/>
          </a:xfrm>
          <a:prstGeom prst="rect">
            <a:avLst/>
          </a:prstGeom>
          <a:ln>
            <a:noFill/>
          </a:ln>
        </p:spPr>
      </p:pic>
      <p:sp>
        <p:nvSpPr>
          <p:cNvPr id="258" name="CustomShape 41"/>
          <p:cNvSpPr/>
          <p:nvPr/>
        </p:nvSpPr>
        <p:spPr>
          <a:xfrm>
            <a:off x="7040880" y="2647800"/>
            <a:ext cx="483480" cy="552600"/>
          </a:xfrm>
          <a:prstGeom prst="foldedCorner">
            <a:avLst>
              <a:gd name="adj" fmla="val 18900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sp>
        <p:nvSpPr>
          <p:cNvPr id="259" name="Line 42"/>
          <p:cNvSpPr/>
          <p:nvPr/>
        </p:nvSpPr>
        <p:spPr>
          <a:xfrm>
            <a:off x="7109640" y="2716920"/>
            <a:ext cx="34524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260" name="Line 43"/>
          <p:cNvSpPr/>
          <p:nvPr/>
        </p:nvSpPr>
        <p:spPr>
          <a:xfrm>
            <a:off x="7109640" y="2785680"/>
            <a:ext cx="20700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261" name="Line 44"/>
          <p:cNvSpPr/>
          <p:nvPr/>
        </p:nvSpPr>
        <p:spPr>
          <a:xfrm>
            <a:off x="7109640" y="2855160"/>
            <a:ext cx="27612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262" name="Line 45"/>
          <p:cNvSpPr/>
          <p:nvPr/>
        </p:nvSpPr>
        <p:spPr>
          <a:xfrm>
            <a:off x="7109640" y="2924280"/>
            <a:ext cx="34524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263" name="Line 46"/>
          <p:cNvSpPr/>
          <p:nvPr/>
        </p:nvSpPr>
        <p:spPr>
          <a:xfrm>
            <a:off x="7109640" y="2993040"/>
            <a:ext cx="34524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pic>
        <p:nvPicPr>
          <p:cNvPr id="264" name="" descr=""/>
          <p:cNvPicPr/>
          <p:nvPr/>
        </p:nvPicPr>
        <p:blipFill>
          <a:blip r:embed="rId6"/>
          <a:stretch>
            <a:fillRect/>
          </a:stretch>
        </p:blipFill>
        <p:spPr>
          <a:xfrm>
            <a:off x="7343640" y="2615040"/>
            <a:ext cx="451080" cy="585360"/>
          </a:xfrm>
          <a:prstGeom prst="rect">
            <a:avLst/>
          </a:prstGeom>
          <a:ln w="9360">
            <a:solidFill>
              <a:srgbClr val="ffffff"/>
            </a:solidFill>
            <a:miter/>
          </a:ln>
        </p:spPr>
      </p:pic>
      <p:sp>
        <p:nvSpPr>
          <p:cNvPr id="265" name="TextShape 47"/>
          <p:cNvSpPr txBox="1"/>
          <p:nvPr/>
        </p:nvSpPr>
        <p:spPr>
          <a:xfrm>
            <a:off x="504000" y="285480"/>
            <a:ext cx="7725600" cy="690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3200">
                <a:latin typeface="Arial"/>
              </a:rPr>
              <a:t>2002 – Idea for a Tool</a:t>
            </a:r>
            <a:endParaRPr/>
          </a:p>
        </p:txBody>
      </p:sp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CustomShape 1"/>
          <p:cNvSpPr/>
          <p:nvPr/>
        </p:nvSpPr>
        <p:spPr>
          <a:xfrm>
            <a:off x="4000680" y="2456280"/>
            <a:ext cx="1257120" cy="27648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lIns="90000" rIns="90000" tIns="46800" bIns="46800"/>
          <a:p>
            <a:pPr algn="ctr">
              <a:buSzPct val="45000"/>
              <a:buFont typeface="StarSymbol"/>
              <a:buChar char=""/>
            </a:pPr>
            <a:r>
              <a:rPr lang="en-US" sz="1200">
                <a:latin typeface="Arial"/>
              </a:rPr>
              <a:t> </a:t>
            </a:r>
            <a:endParaRPr/>
          </a:p>
        </p:txBody>
      </p:sp>
      <p:sp>
        <p:nvSpPr>
          <p:cNvPr id="267" name="CustomShape 2"/>
          <p:cNvSpPr/>
          <p:nvPr/>
        </p:nvSpPr>
        <p:spPr>
          <a:xfrm flipV="1">
            <a:off x="981000" y="1932120"/>
            <a:ext cx="228600" cy="226800"/>
          </a:xfrm>
          <a:prstGeom prst="triangle">
            <a:avLst>
              <a:gd name="adj" fmla="val 10800"/>
            </a:avLst>
          </a:prstGeom>
          <a:solidFill>
            <a:srgbClr val="ff0000"/>
          </a:solidFill>
          <a:ln>
            <a:noFill/>
          </a:ln>
        </p:spPr>
      </p:sp>
      <p:sp>
        <p:nvSpPr>
          <p:cNvPr id="268" name="CustomShape 3"/>
          <p:cNvSpPr/>
          <p:nvPr/>
        </p:nvSpPr>
        <p:spPr>
          <a:xfrm>
            <a:off x="457200" y="3027240"/>
            <a:ext cx="1257480" cy="27648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lIns="90000" rIns="90000" tIns="46800" bIns="46800"/>
          <a:p>
            <a:pPr algn="ctr">
              <a:buSzPct val="45000"/>
              <a:buFont typeface="StarSymbol"/>
              <a:buChar char=""/>
            </a:pPr>
            <a:r>
              <a:rPr lang="en-US" sz="1200">
                <a:latin typeface="Arial"/>
              </a:rPr>
              <a:t> </a:t>
            </a:r>
            <a:endParaRPr/>
          </a:p>
        </p:txBody>
      </p:sp>
      <p:sp>
        <p:nvSpPr>
          <p:cNvPr id="269" name="Line 4"/>
          <p:cNvSpPr/>
          <p:nvPr/>
        </p:nvSpPr>
        <p:spPr>
          <a:xfrm>
            <a:off x="2924280" y="1542960"/>
            <a:ext cx="1440" cy="4610160"/>
          </a:xfrm>
          <a:prstGeom prst="line">
            <a:avLst/>
          </a:prstGeom>
          <a:ln w="9360">
            <a:solidFill>
              <a:srgbClr val="c0c0c0"/>
            </a:solidFill>
            <a:custDash>
              <a:ds d="104000" sp="78000"/>
            </a:custDash>
            <a:miter/>
          </a:ln>
        </p:spPr>
      </p:sp>
      <p:sp>
        <p:nvSpPr>
          <p:cNvPr id="270" name="CustomShape 5"/>
          <p:cNvSpPr/>
          <p:nvPr/>
        </p:nvSpPr>
        <p:spPr>
          <a:xfrm>
            <a:off x="4000680" y="2448000"/>
            <a:ext cx="1257120" cy="276480"/>
          </a:xfrm>
          <a:prstGeom prst="rect">
            <a:avLst/>
          </a:prstGeom>
          <a:noFill/>
          <a:ln w="9360">
            <a:solidFill>
              <a:srgbClr val="000000"/>
            </a:solidFill>
            <a:miter/>
          </a:ln>
        </p:spPr>
        <p:txBody>
          <a:bodyPr lIns="90000" rIns="90000" tIns="46800" bIns="46800"/>
          <a:p>
            <a:pPr algn="ctr">
              <a:buSzPct val="45000"/>
              <a:buFont typeface="StarSymbol"/>
              <a:buChar char=""/>
            </a:pPr>
            <a:r>
              <a:rPr lang="en-US" sz="1200">
                <a:latin typeface="Arial"/>
              </a:rPr>
              <a:t>Registered</a:t>
            </a:r>
            <a:endParaRPr/>
          </a:p>
        </p:txBody>
      </p:sp>
      <p:cxnSp>
        <p:nvCxnSpPr>
          <p:cNvPr id="271" name="Line 6"/>
          <p:cNvCxnSpPr/>
          <p:nvPr/>
        </p:nvCxnSpPr>
        <p:spPr>
          <a:xfrm>
            <a:off x="1083240" y="2154240"/>
            <a:ext cx="3545640" cy="294480"/>
          </a:xfrm>
          <a:prstGeom prst="bentConnector3">
            <a:avLst/>
          </a:prstGeom>
          <a:ln w="9360">
            <a:solidFill>
              <a:srgbClr val="000000"/>
            </a:solidFill>
            <a:miter/>
            <a:tailEnd len="med" type="triangle" w="med"/>
          </a:ln>
        </p:spPr>
      </p:cxnSp>
      <p:sp>
        <p:nvSpPr>
          <p:cNvPr id="272" name="CustomShape 7"/>
          <p:cNvSpPr/>
          <p:nvPr/>
        </p:nvSpPr>
        <p:spPr>
          <a:xfrm>
            <a:off x="457200" y="3019320"/>
            <a:ext cx="1257480" cy="276480"/>
          </a:xfrm>
          <a:prstGeom prst="rect">
            <a:avLst/>
          </a:prstGeom>
          <a:noFill/>
          <a:ln w="9360">
            <a:solidFill>
              <a:srgbClr val="000000"/>
            </a:solidFill>
            <a:miter/>
          </a:ln>
        </p:spPr>
        <p:txBody>
          <a:bodyPr lIns="90000" rIns="90000" tIns="46800" bIns="46800"/>
          <a:p>
            <a:pPr algn="ctr">
              <a:buSzPct val="45000"/>
              <a:buFont typeface="StarSymbol"/>
              <a:buChar char=""/>
            </a:pPr>
            <a:r>
              <a:rPr lang="en-US" sz="1200">
                <a:latin typeface="Arial"/>
              </a:rPr>
              <a:t>Created</a:t>
            </a:r>
            <a:endParaRPr/>
          </a:p>
        </p:txBody>
      </p:sp>
      <p:cxnSp>
        <p:nvCxnSpPr>
          <p:cNvPr id="273" name="Line 8"/>
          <p:cNvCxnSpPr/>
          <p:nvPr/>
        </p:nvCxnSpPr>
        <p:spPr>
          <a:xfrm flipH="1">
            <a:off x="1083600" y="2725560"/>
            <a:ext cx="3547080" cy="294480"/>
          </a:xfrm>
          <a:prstGeom prst="bentConnector3">
            <a:avLst/>
          </a:prstGeom>
          <a:ln w="9360">
            <a:solidFill>
              <a:srgbClr val="000000"/>
            </a:solidFill>
            <a:miter/>
            <a:tailEnd len="med" type="triangle" w="med"/>
          </a:ln>
        </p:spPr>
      </p:cxnSp>
      <p:sp>
        <p:nvSpPr>
          <p:cNvPr id="274" name="CustomShape 9"/>
          <p:cNvSpPr/>
          <p:nvPr/>
        </p:nvSpPr>
        <p:spPr>
          <a:xfrm>
            <a:off x="4000680" y="3591000"/>
            <a:ext cx="1257120" cy="27648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txBody>
          <a:bodyPr lIns="90000" rIns="90000" tIns="46800" bIns="46800"/>
          <a:p>
            <a:pPr algn="ctr">
              <a:buSzPct val="45000"/>
              <a:buFont typeface="StarSymbol"/>
              <a:buChar char=""/>
            </a:pPr>
            <a:r>
              <a:rPr lang="en-US" sz="1200">
                <a:latin typeface="Arial"/>
              </a:rPr>
              <a:t>Uploaded</a:t>
            </a:r>
            <a:endParaRPr/>
          </a:p>
        </p:txBody>
      </p:sp>
      <p:cxnSp>
        <p:nvCxnSpPr>
          <p:cNvPr id="275" name="Line 10"/>
          <p:cNvCxnSpPr/>
          <p:nvPr/>
        </p:nvCxnSpPr>
        <p:spPr>
          <a:xfrm>
            <a:off x="1083240" y="3295800"/>
            <a:ext cx="3545640" cy="295560"/>
          </a:xfrm>
          <a:prstGeom prst="bentConnector3">
            <a:avLst/>
          </a:prstGeom>
          <a:ln w="9360">
            <a:solidFill>
              <a:srgbClr val="000000"/>
            </a:solidFill>
            <a:miter/>
            <a:tailEnd len="med" type="triangle" w="med"/>
          </a:ln>
        </p:spPr>
      </p:cxnSp>
      <p:sp>
        <p:nvSpPr>
          <p:cNvPr id="276" name="CustomShape 11"/>
          <p:cNvSpPr/>
          <p:nvPr/>
        </p:nvSpPr>
        <p:spPr>
          <a:xfrm>
            <a:off x="457200" y="4162320"/>
            <a:ext cx="1257480" cy="27648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txBody>
          <a:bodyPr lIns="90000" rIns="90000" tIns="46800" bIns="46800"/>
          <a:p>
            <a:pPr algn="ctr">
              <a:buSzPct val="45000"/>
              <a:buFont typeface="StarSymbol"/>
              <a:buChar char=""/>
            </a:pPr>
            <a:r>
              <a:rPr lang="en-US" sz="1200">
                <a:latin typeface="Arial"/>
              </a:rPr>
              <a:t>Installed</a:t>
            </a:r>
            <a:endParaRPr/>
          </a:p>
        </p:txBody>
      </p:sp>
      <p:cxnSp>
        <p:nvCxnSpPr>
          <p:cNvPr id="277" name="Line 12"/>
          <p:cNvCxnSpPr/>
          <p:nvPr/>
        </p:nvCxnSpPr>
        <p:spPr>
          <a:xfrm flipH="1">
            <a:off x="1083600" y="3867120"/>
            <a:ext cx="3547080" cy="295560"/>
          </a:xfrm>
          <a:prstGeom prst="bentConnector3">
            <a:avLst/>
          </a:prstGeom>
          <a:ln w="9360">
            <a:solidFill>
              <a:srgbClr val="000000"/>
            </a:solidFill>
            <a:miter/>
            <a:tailEnd len="med" type="triangle" w="med"/>
          </a:ln>
        </p:spPr>
      </p:cxnSp>
      <p:sp>
        <p:nvSpPr>
          <p:cNvPr id="278" name="CustomShape 13"/>
          <p:cNvSpPr/>
          <p:nvPr/>
        </p:nvSpPr>
        <p:spPr>
          <a:xfrm>
            <a:off x="4000680" y="4162320"/>
            <a:ext cx="1257120" cy="27648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txBody>
          <a:bodyPr lIns="90000" rIns="90000" tIns="46800" bIns="46800"/>
          <a:p>
            <a:pPr algn="ctr">
              <a:buSzPct val="45000"/>
              <a:buFont typeface="StarSymbol"/>
              <a:buChar char=""/>
            </a:pPr>
            <a:r>
              <a:rPr lang="en-US" sz="1200">
                <a:latin typeface="Arial"/>
              </a:rPr>
              <a:t>Updated</a:t>
            </a:r>
            <a:endParaRPr/>
          </a:p>
        </p:txBody>
      </p:sp>
      <p:cxnSp>
        <p:nvCxnSpPr>
          <p:cNvPr id="279" name="Line 14"/>
          <p:cNvCxnSpPr/>
          <p:nvPr/>
        </p:nvCxnSpPr>
        <p:spPr>
          <a:xfrm>
            <a:off x="1714680" y="4300560"/>
            <a:ext cx="2286720" cy="2160"/>
          </a:xfrm>
          <a:prstGeom prst="straightConnector1">
            <a:avLst/>
          </a:prstGeom>
          <a:ln w="9360">
            <a:solidFill>
              <a:srgbClr val="000000"/>
            </a:solidFill>
            <a:miter/>
            <a:headEnd len="med" type="triangle" w="med"/>
            <a:tailEnd len="med" type="triangle" w="med"/>
          </a:ln>
        </p:spPr>
      </p:cxnSp>
      <p:sp>
        <p:nvSpPr>
          <p:cNvPr id="280" name="CustomShape 15"/>
          <p:cNvSpPr/>
          <p:nvPr/>
        </p:nvSpPr>
        <p:spPr>
          <a:xfrm>
            <a:off x="2286000" y="5305320"/>
            <a:ext cx="1257480" cy="27648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txBody>
          <a:bodyPr lIns="90000" rIns="90000" tIns="46800" bIns="46800"/>
          <a:p>
            <a:pPr algn="ctr">
              <a:buSzPct val="45000"/>
              <a:buFont typeface="StarSymbol"/>
              <a:buChar char=""/>
            </a:pPr>
            <a:r>
              <a:rPr lang="en-US" sz="1200">
                <a:latin typeface="Arial"/>
              </a:rPr>
              <a:t>Published</a:t>
            </a:r>
            <a:endParaRPr/>
          </a:p>
        </p:txBody>
      </p:sp>
      <p:cxnSp>
        <p:nvCxnSpPr>
          <p:cNvPr id="281" name="Line 16"/>
          <p:cNvCxnSpPr/>
          <p:nvPr/>
        </p:nvCxnSpPr>
        <p:spPr>
          <a:xfrm>
            <a:off x="1083240" y="4438800"/>
            <a:ext cx="3545640" cy="295560"/>
          </a:xfrm>
          <a:prstGeom prst="bentConnector3">
            <a:avLst/>
          </a:prstGeom>
          <a:ln w="9360">
            <a:solidFill>
              <a:srgbClr val="000000"/>
            </a:solidFill>
            <a:miter/>
            <a:tailEnd len="med" type="triangle" w="med"/>
          </a:ln>
        </p:spPr>
      </p:cxnSp>
      <p:cxnSp>
        <p:nvCxnSpPr>
          <p:cNvPr id="282" name="Line 17"/>
          <p:cNvCxnSpPr/>
          <p:nvPr/>
        </p:nvCxnSpPr>
        <p:spPr>
          <a:xfrm flipV="1">
            <a:off x="3543480" y="4298400"/>
            <a:ext cx="1715040" cy="1146600"/>
          </a:xfrm>
          <a:prstGeom prst="bentConnector3">
            <a:avLst/>
          </a:prstGeom>
          <a:ln w="9360">
            <a:solidFill>
              <a:srgbClr val="000000"/>
            </a:solidFill>
            <a:miter/>
            <a:tailEnd len="med" type="triangle" w="med"/>
          </a:ln>
        </p:spPr>
      </p:cxnSp>
      <p:sp>
        <p:nvSpPr>
          <p:cNvPr id="283" name="CustomShape 18"/>
          <p:cNvSpPr/>
          <p:nvPr/>
        </p:nvSpPr>
        <p:spPr>
          <a:xfrm>
            <a:off x="4000680" y="5877000"/>
            <a:ext cx="1257120" cy="27648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txBody>
          <a:bodyPr lIns="90000" rIns="90000" tIns="46800" bIns="46800"/>
          <a:p>
            <a:pPr algn="ctr">
              <a:buSzPct val="45000"/>
              <a:buFont typeface="StarSymbol"/>
              <a:buChar char=""/>
            </a:pPr>
            <a:r>
              <a:rPr lang="en-US" sz="1200">
                <a:latin typeface="Arial"/>
              </a:rPr>
              <a:t>Retired</a:t>
            </a:r>
            <a:endParaRPr/>
          </a:p>
        </p:txBody>
      </p:sp>
      <p:cxnSp>
        <p:nvCxnSpPr>
          <p:cNvPr id="284" name="Line 19"/>
          <p:cNvCxnSpPr/>
          <p:nvPr/>
        </p:nvCxnSpPr>
        <p:spPr>
          <a:xfrm>
            <a:off x="2912040" y="5579640"/>
            <a:ext cx="1716840" cy="299160"/>
          </a:xfrm>
          <a:prstGeom prst="bentConnector3">
            <a:avLst/>
          </a:prstGeom>
          <a:ln w="9360">
            <a:solidFill>
              <a:srgbClr val="000000"/>
            </a:solidFill>
            <a:miter/>
            <a:tailEnd len="med" type="triangle" w="med"/>
          </a:ln>
        </p:spPr>
      </p:cxnSp>
      <p:sp>
        <p:nvSpPr>
          <p:cNvPr id="285" name="CustomShape 20"/>
          <p:cNvSpPr/>
          <p:nvPr/>
        </p:nvSpPr>
        <p:spPr>
          <a:xfrm flipV="1">
            <a:off x="981000" y="1923480"/>
            <a:ext cx="228600" cy="227160"/>
          </a:xfrm>
          <a:prstGeom prst="triangle">
            <a:avLst>
              <a:gd name="adj" fmla="val 10800"/>
            </a:avLst>
          </a:prstGeom>
          <a:noFill/>
          <a:ln w="9360">
            <a:solidFill>
              <a:srgbClr val="000000"/>
            </a:solidFill>
            <a:miter/>
          </a:ln>
        </p:spPr>
      </p:sp>
      <p:sp>
        <p:nvSpPr>
          <p:cNvPr id="286" name="CustomShape 21"/>
          <p:cNvSpPr/>
          <p:nvPr/>
        </p:nvSpPr>
        <p:spPr>
          <a:xfrm>
            <a:off x="76320" y="1657440"/>
            <a:ext cx="2019240" cy="342720"/>
          </a:xfrm>
          <a:prstGeom prst="rect">
            <a:avLst/>
          </a:prstGeom>
          <a:noFill/>
          <a:ln>
            <a:noFill/>
          </a:ln>
        </p:spPr>
        <p:txBody>
          <a:bodyPr lIns="90000" rIns="90000" tIns="46800" bIns="46800"/>
          <a:p>
            <a:pPr algn="ctr">
              <a:buSzPct val="45000"/>
              <a:buFont typeface="StarSymbol"/>
              <a:buChar char=""/>
            </a:pPr>
            <a:r>
              <a:rPr lang="en-US" sz="1200">
                <a:latin typeface="Arial"/>
              </a:rPr>
              <a:t>Contribution form</a:t>
            </a:r>
            <a:endParaRPr/>
          </a:p>
        </p:txBody>
      </p:sp>
      <p:sp>
        <p:nvSpPr>
          <p:cNvPr id="287" name="CustomShape 22"/>
          <p:cNvSpPr/>
          <p:nvPr/>
        </p:nvSpPr>
        <p:spPr>
          <a:xfrm>
            <a:off x="4000680" y="4734000"/>
            <a:ext cx="1257120" cy="27648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txBody>
          <a:bodyPr lIns="90000" rIns="90000" tIns="46800" bIns="46800"/>
          <a:p>
            <a:pPr algn="ctr">
              <a:buSzPct val="45000"/>
              <a:buFont typeface="StarSymbol"/>
              <a:buChar char=""/>
            </a:pPr>
            <a:r>
              <a:rPr lang="en-US" sz="1200">
                <a:latin typeface="Arial"/>
              </a:rPr>
              <a:t>Approved</a:t>
            </a:r>
            <a:endParaRPr/>
          </a:p>
        </p:txBody>
      </p:sp>
      <p:cxnSp>
        <p:nvCxnSpPr>
          <p:cNvPr id="288" name="Line 23"/>
          <p:cNvCxnSpPr/>
          <p:nvPr/>
        </p:nvCxnSpPr>
        <p:spPr>
          <a:xfrm flipH="1">
            <a:off x="2912400" y="5008680"/>
            <a:ext cx="1718280" cy="297360"/>
          </a:xfrm>
          <a:prstGeom prst="bentConnector3">
            <a:avLst/>
          </a:prstGeom>
          <a:ln w="9360">
            <a:solidFill>
              <a:srgbClr val="000000"/>
            </a:solidFill>
            <a:miter/>
            <a:tailEnd len="med" type="triangle" w="med"/>
          </a:ln>
        </p:spPr>
      </p:cxnSp>
      <p:cxnSp>
        <p:nvCxnSpPr>
          <p:cNvPr id="289" name="Line 24"/>
          <p:cNvCxnSpPr>
            <a:stCxn id="287" idx="3"/>
          </p:cNvCxnSpPr>
          <p:nvPr/>
        </p:nvCxnSpPr>
        <p:spPr>
          <a:xfrm>
            <a:off x="5257800" y="4872240"/>
            <a:ext cx="228960" cy="5400"/>
          </a:xfrm>
          <a:prstGeom prst="straightConnector1">
            <a:avLst/>
          </a:prstGeom>
          <a:ln w="9360">
            <a:solidFill>
              <a:srgbClr val="000000"/>
            </a:solidFill>
            <a:miter/>
          </a:ln>
        </p:spPr>
      </p:cxnSp>
      <p:sp>
        <p:nvSpPr>
          <p:cNvPr id="290" name="CustomShape 25"/>
          <p:cNvSpPr/>
          <p:nvPr/>
        </p:nvSpPr>
        <p:spPr>
          <a:xfrm>
            <a:off x="5564160" y="4135320"/>
            <a:ext cx="4037040" cy="3305520"/>
          </a:xfrm>
          <a:prstGeom prst="rect">
            <a:avLst/>
          </a:prstGeom>
          <a:noFill/>
          <a:ln>
            <a:noFill/>
          </a:ln>
        </p:spPr>
        <p:txBody>
          <a:bodyPr lIns="90000" rIns="90000" tIns="46800" bIns="46800"/>
          <a:p>
            <a:pPr>
              <a:buSzPct val="45000"/>
              <a:buFont typeface="StarSymbol"/>
              <a:buChar char=""/>
            </a:pPr>
            <a:r>
              <a:rPr lang="en-US" sz="2400">
                <a:latin typeface="Arial"/>
              </a:rPr>
              <a:t>Provides:</a:t>
            </a:r>
            <a:endParaRPr/>
          </a:p>
          <a:p>
            <a:pPr>
              <a:buFont typeface="Arial"/>
              <a:buChar char="•"/>
            </a:pPr>
            <a:r>
              <a:rPr lang="en-US">
                <a:latin typeface="Arial"/>
              </a:rPr>
              <a:t> </a:t>
            </a:r>
            <a:r>
              <a:rPr lang="en-US">
                <a:latin typeface="Arial"/>
              </a:rPr>
              <a:t>Source code repository</a:t>
            </a:r>
            <a:endParaRPr/>
          </a:p>
          <a:p>
            <a:pPr>
              <a:buFont typeface="Arial"/>
              <a:buChar char="•"/>
            </a:pPr>
            <a:r>
              <a:rPr lang="en-US">
                <a:latin typeface="Arial"/>
              </a:rPr>
              <a:t> </a:t>
            </a:r>
            <a:r>
              <a:rPr lang="en-US">
                <a:latin typeface="Arial"/>
              </a:rPr>
              <a:t>Wiki for project documentaton</a:t>
            </a:r>
            <a:endParaRPr/>
          </a:p>
          <a:p>
            <a:pPr>
              <a:buFont typeface="Arial"/>
              <a:buChar char="•"/>
            </a:pPr>
            <a:r>
              <a:rPr lang="en-US">
                <a:latin typeface="Arial"/>
              </a:rPr>
              <a:t> </a:t>
            </a:r>
            <a:r>
              <a:rPr lang="en-US">
                <a:latin typeface="Arial"/>
              </a:rPr>
              <a:t>Placeholder for publishing tool</a:t>
            </a:r>
            <a:endParaRPr/>
          </a:p>
          <a:p>
            <a:pPr>
              <a:buFont typeface="Arial"/>
              <a:buChar char="•"/>
            </a:pPr>
            <a:r>
              <a:rPr lang="en-US">
                <a:latin typeface="Arial"/>
              </a:rPr>
              <a:t> </a:t>
            </a:r>
            <a:r>
              <a:rPr lang="en-US">
                <a:latin typeface="Arial"/>
              </a:rPr>
              <a:t>Access to HUB Workspace</a:t>
            </a:r>
            <a:endParaRPr/>
          </a:p>
        </p:txBody>
      </p:sp>
      <p:sp>
        <p:nvSpPr>
          <p:cNvPr id="291" name="CustomShape 26"/>
          <p:cNvSpPr/>
          <p:nvPr/>
        </p:nvSpPr>
        <p:spPr>
          <a:xfrm>
            <a:off x="5772240" y="1398600"/>
            <a:ext cx="2091600" cy="27648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6800" bIns="46800"/>
          <a:p>
            <a:pPr>
              <a:buSzPct val="45000"/>
              <a:buFont typeface="StarSymbol"/>
              <a:buChar char=""/>
            </a:pPr>
            <a:r>
              <a:rPr lang="en-US" sz="1200">
                <a:latin typeface="Arial"/>
              </a:rPr>
              <a:t>https://yourhub.org/tools</a:t>
            </a:r>
            <a:endParaRPr/>
          </a:p>
        </p:txBody>
      </p:sp>
      <p:pic>
        <p:nvPicPr>
          <p:cNvPr id="292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5867280" y="1665360"/>
            <a:ext cx="2971800" cy="2160360"/>
          </a:xfrm>
          <a:prstGeom prst="rect">
            <a:avLst/>
          </a:prstGeom>
          <a:ln>
            <a:noFill/>
          </a:ln>
        </p:spPr>
      </p:pic>
      <p:sp>
        <p:nvSpPr>
          <p:cNvPr id="293" name="TextShape 27"/>
          <p:cNvSpPr txBox="1"/>
          <p:nvPr/>
        </p:nvSpPr>
        <p:spPr>
          <a:xfrm>
            <a:off x="504000" y="285840"/>
            <a:ext cx="7725600" cy="690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3200">
                <a:latin typeface="Arial"/>
              </a:rPr>
              <a:t>Tool Registered</a:t>
            </a:r>
            <a:endParaRPr/>
          </a:p>
        </p:txBody>
      </p:sp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CustomShape 1"/>
          <p:cNvSpPr/>
          <p:nvPr/>
        </p:nvSpPr>
        <p:spPr>
          <a:xfrm>
            <a:off x="7223400" y="6663600"/>
            <a:ext cx="2351520" cy="4017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8156123B-4C18-4D85-9BE6-BA3233E5F6B8}" type="slidenum">
              <a:rPr lang="en-US" sz="1200">
                <a:solidFill>
                  <a:srgbClr val="000000"/>
                </a:solidFill>
                <a:latin typeface="Arial"/>
                <a:ea typeface="ＭＳ Ｐゴシック"/>
              </a:rPr>
              <a:t>&lt;number&gt;</a:t>
            </a:fld>
            <a:endParaRPr/>
          </a:p>
        </p:txBody>
      </p:sp>
      <p:sp>
        <p:nvSpPr>
          <p:cNvPr id="295" name="TextShape 2"/>
          <p:cNvSpPr txBox="1"/>
          <p:nvPr/>
        </p:nvSpPr>
        <p:spPr>
          <a:xfrm>
            <a:off x="504000" y="285480"/>
            <a:ext cx="7725600" cy="690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3200">
                <a:latin typeface="Arial"/>
              </a:rPr>
              <a:t>What is a Workspace?</a:t>
            </a:r>
            <a:endParaRPr/>
          </a:p>
        </p:txBody>
      </p:sp>
      <p:pic>
        <p:nvPicPr>
          <p:cNvPr id="296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225000" y="1554480"/>
            <a:ext cx="5702040" cy="4663440"/>
          </a:xfrm>
          <a:prstGeom prst="rect">
            <a:avLst/>
          </a:prstGeom>
          <a:ln>
            <a:noFill/>
          </a:ln>
        </p:spPr>
      </p:pic>
      <p:sp>
        <p:nvSpPr>
          <p:cNvPr id="297" name="TextShape 3"/>
          <p:cNvSpPr txBox="1"/>
          <p:nvPr/>
        </p:nvSpPr>
        <p:spPr>
          <a:xfrm>
            <a:off x="6090480" y="1580760"/>
            <a:ext cx="4010040" cy="2265120"/>
          </a:xfrm>
          <a:prstGeom prst="rect">
            <a:avLst/>
          </a:prstGeom>
        </p:spPr>
        <p:txBody>
          <a:bodyPr lIns="90000" rIns="90000" tIns="45000" bIns="45000"/>
          <a:p>
            <a:pPr>
              <a:lnSpc>
                <a:spcPct val="150000"/>
              </a:lnSpc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Full-featured Desktop</a:t>
            </a:r>
            <a:endParaRPr/>
          </a:p>
          <a:p>
            <a:pPr>
              <a:lnSpc>
                <a:spcPct val="150000"/>
              </a:lnSpc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Runs in the Cloud</a:t>
            </a:r>
            <a:endParaRPr/>
          </a:p>
          <a:p>
            <a:pPr>
              <a:lnSpc>
                <a:spcPct val="150000"/>
              </a:lnSpc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For Developers &amp; Researchers</a:t>
            </a:r>
            <a:endParaRPr/>
          </a:p>
          <a:p>
            <a:pPr>
              <a:lnSpc>
                <a:spcPct val="150000"/>
              </a:lnSpc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Accessible from any web browser</a:t>
            </a:r>
            <a:endParaRPr/>
          </a:p>
          <a:p>
            <a:pPr>
              <a:lnSpc>
                <a:spcPct val="150000"/>
              </a:lnSpc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Still running after you close browser</a:t>
            </a:r>
            <a:endParaRPr/>
          </a:p>
          <a:p>
            <a:pPr>
              <a:lnSpc>
                <a:spcPct val="150000"/>
              </a:lnSpc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File storage provided by the HUB</a:t>
            </a:r>
            <a:endParaRPr/>
          </a:p>
        </p:txBody>
      </p:sp>
      <p:sp>
        <p:nvSpPr>
          <p:cNvPr id="298" name="CustomShape 4"/>
          <p:cNvSpPr/>
          <p:nvPr/>
        </p:nvSpPr>
        <p:spPr>
          <a:xfrm>
            <a:off x="6384600" y="6195240"/>
            <a:ext cx="1656360" cy="90000"/>
          </a:xfrm>
          <a:prstGeom prst="rect">
            <a:avLst/>
          </a:prstGeom>
          <a:solidFill>
            <a:srgbClr val="0482b2"/>
          </a:solidFill>
          <a:ln w="9360">
            <a:solidFill>
              <a:srgbClr val="000000"/>
            </a:solidFill>
            <a:miter/>
          </a:ln>
        </p:spPr>
      </p:sp>
      <p:sp>
        <p:nvSpPr>
          <p:cNvPr id="299" name="CustomShape 5"/>
          <p:cNvSpPr/>
          <p:nvPr/>
        </p:nvSpPr>
        <p:spPr>
          <a:xfrm>
            <a:off x="7128720" y="6465600"/>
            <a:ext cx="280800" cy="317520"/>
          </a:xfrm>
          <a:prstGeom prst="can">
            <a:avLst>
              <a:gd name="adj" fmla="val 27973"/>
            </a:avLst>
          </a:prstGeom>
          <a:solidFill>
            <a:srgbClr val="5c90a7"/>
          </a:solidFill>
          <a:ln w="9360">
            <a:solidFill>
              <a:srgbClr val="000000"/>
            </a:solidFill>
            <a:round/>
          </a:ln>
        </p:spPr>
      </p:sp>
      <p:sp>
        <p:nvSpPr>
          <p:cNvPr id="300" name="Line 6"/>
          <p:cNvSpPr/>
          <p:nvPr/>
        </p:nvSpPr>
        <p:spPr>
          <a:xfrm>
            <a:off x="7269840" y="6307200"/>
            <a:ext cx="0" cy="136800"/>
          </a:xfrm>
          <a:prstGeom prst="line">
            <a:avLst/>
          </a:prstGeom>
          <a:ln w="12600">
            <a:solidFill>
              <a:srgbClr val="000000"/>
            </a:solidFill>
            <a:round/>
            <a:headEnd len="sm" type="triangle" w="med"/>
            <a:tailEnd len="sm" type="triangle" w="med"/>
          </a:ln>
        </p:spPr>
      </p:sp>
      <p:sp>
        <p:nvSpPr>
          <p:cNvPr id="301" name="CustomShape 7"/>
          <p:cNvSpPr/>
          <p:nvPr/>
        </p:nvSpPr>
        <p:spPr>
          <a:xfrm>
            <a:off x="6295680" y="6474600"/>
            <a:ext cx="853560" cy="26388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 algn="r">
              <a:lnSpc>
                <a:spcPct val="100000"/>
              </a:lnSpc>
            </a:pPr>
            <a:r>
              <a:rPr lang="en-US" sz="1200">
                <a:solidFill>
                  <a:srgbClr val="000000"/>
                </a:solidFill>
                <a:latin typeface="Arial"/>
                <a:ea typeface="ＭＳ Ｐゴシック"/>
              </a:rPr>
              <a:t>File server</a:t>
            </a:r>
            <a:endParaRPr/>
          </a:p>
        </p:txBody>
      </p:sp>
      <p:sp>
        <p:nvSpPr>
          <p:cNvPr id="302" name="Line 8"/>
          <p:cNvSpPr/>
          <p:nvPr/>
        </p:nvSpPr>
        <p:spPr>
          <a:xfrm flipH="1">
            <a:off x="8208720" y="5553000"/>
            <a:ext cx="89640" cy="678960"/>
          </a:xfrm>
          <a:prstGeom prst="line">
            <a:avLst/>
          </a:prstGeom>
          <a:ln w="9360">
            <a:solidFill>
              <a:srgbClr val="ffffff"/>
            </a:solidFill>
            <a:round/>
          </a:ln>
        </p:spPr>
      </p:sp>
      <p:sp>
        <p:nvSpPr>
          <p:cNvPr id="303" name="Line 9"/>
          <p:cNvSpPr/>
          <p:nvPr/>
        </p:nvSpPr>
        <p:spPr>
          <a:xfrm flipH="1">
            <a:off x="8298360" y="5553000"/>
            <a:ext cx="90000" cy="678960"/>
          </a:xfrm>
          <a:prstGeom prst="line">
            <a:avLst/>
          </a:prstGeom>
          <a:ln w="9360">
            <a:solidFill>
              <a:srgbClr val="ffffff"/>
            </a:solidFill>
            <a:round/>
          </a:ln>
        </p:spPr>
      </p:sp>
      <p:sp>
        <p:nvSpPr>
          <p:cNvPr id="304" name="Line 10"/>
          <p:cNvSpPr/>
          <p:nvPr/>
        </p:nvSpPr>
        <p:spPr>
          <a:xfrm flipH="1">
            <a:off x="8388000" y="5553000"/>
            <a:ext cx="89640" cy="678960"/>
          </a:xfrm>
          <a:prstGeom prst="line">
            <a:avLst/>
          </a:prstGeom>
          <a:ln w="9360">
            <a:solidFill>
              <a:srgbClr val="ffffff"/>
            </a:solidFill>
            <a:round/>
          </a:ln>
        </p:spPr>
      </p:sp>
      <p:sp>
        <p:nvSpPr>
          <p:cNvPr id="305" name="Line 11"/>
          <p:cNvSpPr/>
          <p:nvPr/>
        </p:nvSpPr>
        <p:spPr>
          <a:xfrm flipH="1">
            <a:off x="8477640" y="5553000"/>
            <a:ext cx="89640" cy="678960"/>
          </a:xfrm>
          <a:prstGeom prst="line">
            <a:avLst/>
          </a:prstGeom>
          <a:ln w="9360">
            <a:solidFill>
              <a:srgbClr val="ffffff"/>
            </a:solidFill>
            <a:round/>
          </a:ln>
        </p:spPr>
      </p:sp>
      <p:sp>
        <p:nvSpPr>
          <p:cNvPr id="306" name="Line 12"/>
          <p:cNvSpPr/>
          <p:nvPr/>
        </p:nvSpPr>
        <p:spPr>
          <a:xfrm flipH="1">
            <a:off x="8566920" y="5553000"/>
            <a:ext cx="89640" cy="678960"/>
          </a:xfrm>
          <a:prstGeom prst="line">
            <a:avLst/>
          </a:prstGeom>
          <a:ln w="9360">
            <a:solidFill>
              <a:srgbClr val="ffffff"/>
            </a:solidFill>
            <a:round/>
          </a:ln>
        </p:spPr>
      </p:sp>
      <p:sp>
        <p:nvSpPr>
          <p:cNvPr id="307" name="Line 13"/>
          <p:cNvSpPr/>
          <p:nvPr/>
        </p:nvSpPr>
        <p:spPr>
          <a:xfrm flipH="1">
            <a:off x="8656560" y="5553000"/>
            <a:ext cx="89640" cy="678960"/>
          </a:xfrm>
          <a:prstGeom prst="line">
            <a:avLst/>
          </a:prstGeom>
          <a:ln w="9360">
            <a:solidFill>
              <a:srgbClr val="ffffff"/>
            </a:solidFill>
            <a:round/>
          </a:ln>
        </p:spPr>
      </p:sp>
      <p:sp>
        <p:nvSpPr>
          <p:cNvPr id="308" name="Line 14"/>
          <p:cNvSpPr/>
          <p:nvPr/>
        </p:nvSpPr>
        <p:spPr>
          <a:xfrm flipH="1">
            <a:off x="8746200" y="5553000"/>
            <a:ext cx="89640" cy="678960"/>
          </a:xfrm>
          <a:prstGeom prst="line">
            <a:avLst/>
          </a:prstGeom>
          <a:ln w="9360">
            <a:solidFill>
              <a:srgbClr val="ffffff"/>
            </a:solidFill>
            <a:round/>
          </a:ln>
        </p:spPr>
      </p:sp>
      <p:sp>
        <p:nvSpPr>
          <p:cNvPr id="309" name="Line 15"/>
          <p:cNvSpPr/>
          <p:nvPr/>
        </p:nvSpPr>
        <p:spPr>
          <a:xfrm flipH="1">
            <a:off x="8835480" y="5553000"/>
            <a:ext cx="89640" cy="678960"/>
          </a:xfrm>
          <a:prstGeom prst="line">
            <a:avLst/>
          </a:prstGeom>
          <a:ln w="9360">
            <a:solidFill>
              <a:srgbClr val="ffffff"/>
            </a:solidFill>
            <a:round/>
          </a:ln>
        </p:spPr>
      </p:sp>
      <p:sp>
        <p:nvSpPr>
          <p:cNvPr id="310" name="Line 16"/>
          <p:cNvSpPr/>
          <p:nvPr/>
        </p:nvSpPr>
        <p:spPr>
          <a:xfrm flipH="1">
            <a:off x="8925120" y="5553000"/>
            <a:ext cx="90000" cy="678960"/>
          </a:xfrm>
          <a:prstGeom prst="line">
            <a:avLst/>
          </a:prstGeom>
          <a:ln w="9360">
            <a:solidFill>
              <a:srgbClr val="ffffff"/>
            </a:solidFill>
            <a:round/>
          </a:ln>
        </p:spPr>
      </p:sp>
      <p:sp>
        <p:nvSpPr>
          <p:cNvPr id="311" name="Line 17"/>
          <p:cNvSpPr/>
          <p:nvPr/>
        </p:nvSpPr>
        <p:spPr>
          <a:xfrm>
            <a:off x="8209440" y="5620680"/>
            <a:ext cx="861480" cy="0"/>
          </a:xfrm>
          <a:prstGeom prst="line">
            <a:avLst/>
          </a:prstGeom>
          <a:ln w="9360">
            <a:solidFill>
              <a:srgbClr val="ffffff"/>
            </a:solidFill>
            <a:round/>
          </a:ln>
        </p:spPr>
      </p:sp>
      <p:sp>
        <p:nvSpPr>
          <p:cNvPr id="312" name="Line 18"/>
          <p:cNvSpPr/>
          <p:nvPr/>
        </p:nvSpPr>
        <p:spPr>
          <a:xfrm>
            <a:off x="8198280" y="5711400"/>
            <a:ext cx="861120" cy="0"/>
          </a:xfrm>
          <a:prstGeom prst="line">
            <a:avLst/>
          </a:prstGeom>
          <a:ln w="9360">
            <a:solidFill>
              <a:srgbClr val="ffffff"/>
            </a:solidFill>
            <a:round/>
          </a:ln>
        </p:spPr>
      </p:sp>
      <p:sp>
        <p:nvSpPr>
          <p:cNvPr id="313" name="Line 19"/>
          <p:cNvSpPr/>
          <p:nvPr/>
        </p:nvSpPr>
        <p:spPr>
          <a:xfrm>
            <a:off x="8186760" y="5801760"/>
            <a:ext cx="861120" cy="0"/>
          </a:xfrm>
          <a:prstGeom prst="line">
            <a:avLst/>
          </a:prstGeom>
          <a:ln w="9360">
            <a:solidFill>
              <a:srgbClr val="ffffff"/>
            </a:solidFill>
            <a:round/>
          </a:ln>
        </p:spPr>
      </p:sp>
      <p:sp>
        <p:nvSpPr>
          <p:cNvPr id="314" name="Line 20"/>
          <p:cNvSpPr/>
          <p:nvPr/>
        </p:nvSpPr>
        <p:spPr>
          <a:xfrm flipH="1">
            <a:off x="8175600" y="5892480"/>
            <a:ext cx="861120" cy="0"/>
          </a:xfrm>
          <a:prstGeom prst="line">
            <a:avLst/>
          </a:prstGeom>
          <a:ln w="9360">
            <a:solidFill>
              <a:srgbClr val="ffffff"/>
            </a:solidFill>
            <a:round/>
          </a:ln>
        </p:spPr>
      </p:sp>
      <p:sp>
        <p:nvSpPr>
          <p:cNvPr id="315" name="Line 21"/>
          <p:cNvSpPr/>
          <p:nvPr/>
        </p:nvSpPr>
        <p:spPr>
          <a:xfrm>
            <a:off x="8164080" y="5982840"/>
            <a:ext cx="861840" cy="0"/>
          </a:xfrm>
          <a:prstGeom prst="line">
            <a:avLst/>
          </a:prstGeom>
          <a:ln w="9360">
            <a:solidFill>
              <a:srgbClr val="ffffff"/>
            </a:solidFill>
            <a:round/>
          </a:ln>
        </p:spPr>
      </p:sp>
      <p:sp>
        <p:nvSpPr>
          <p:cNvPr id="316" name="Line 22"/>
          <p:cNvSpPr/>
          <p:nvPr/>
        </p:nvSpPr>
        <p:spPr>
          <a:xfrm>
            <a:off x="8152560" y="6073200"/>
            <a:ext cx="861840" cy="0"/>
          </a:xfrm>
          <a:prstGeom prst="line">
            <a:avLst/>
          </a:prstGeom>
          <a:ln w="9360">
            <a:solidFill>
              <a:srgbClr val="ffffff"/>
            </a:solidFill>
            <a:round/>
          </a:ln>
        </p:spPr>
      </p:sp>
      <p:sp>
        <p:nvSpPr>
          <p:cNvPr id="317" name="Line 23"/>
          <p:cNvSpPr/>
          <p:nvPr/>
        </p:nvSpPr>
        <p:spPr>
          <a:xfrm>
            <a:off x="8141400" y="6163920"/>
            <a:ext cx="861480" cy="0"/>
          </a:xfrm>
          <a:prstGeom prst="line">
            <a:avLst/>
          </a:prstGeom>
          <a:ln w="9360">
            <a:solidFill>
              <a:srgbClr val="ffffff"/>
            </a:solidFill>
            <a:round/>
          </a:ln>
        </p:spPr>
      </p:sp>
      <p:sp>
        <p:nvSpPr>
          <p:cNvPr id="318" name="CustomShape 24"/>
          <p:cNvSpPr/>
          <p:nvPr/>
        </p:nvSpPr>
        <p:spPr>
          <a:xfrm>
            <a:off x="7889760" y="5702400"/>
            <a:ext cx="559080" cy="269640"/>
          </a:xfrm>
          <a:prstGeom prst="rightArrow">
            <a:avLst>
              <a:gd name="adj1" fmla="val 56250"/>
              <a:gd name="adj2" fmla="val 68737"/>
            </a:avLst>
          </a:prstGeom>
          <a:solidFill>
            <a:srgbClr val="acd0ff"/>
          </a:solidFill>
          <a:ln w="9360">
            <a:solidFill>
              <a:srgbClr val="ffffff"/>
            </a:solidFill>
            <a:miter/>
          </a:ln>
        </p:spPr>
      </p:sp>
      <p:pic>
        <p:nvPicPr>
          <p:cNvPr id="319" name="Picture 110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8516880" y="5493600"/>
            <a:ext cx="799920" cy="461520"/>
          </a:xfrm>
          <a:prstGeom prst="rect">
            <a:avLst/>
          </a:prstGeom>
          <a:ln>
            <a:noFill/>
          </a:ln>
        </p:spPr>
      </p:pic>
      <p:pic>
        <p:nvPicPr>
          <p:cNvPr id="320" name="Picture 138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8246520" y="6026760"/>
            <a:ext cx="562680" cy="676800"/>
          </a:xfrm>
          <a:prstGeom prst="rect">
            <a:avLst/>
          </a:prstGeom>
          <a:ln w="9360">
            <a:solidFill>
              <a:srgbClr val="ffffff"/>
            </a:solidFill>
            <a:miter/>
          </a:ln>
        </p:spPr>
      </p:pic>
      <p:sp>
        <p:nvSpPr>
          <p:cNvPr id="321" name="CustomShape 25"/>
          <p:cNvSpPr/>
          <p:nvPr/>
        </p:nvSpPr>
        <p:spPr>
          <a:xfrm>
            <a:off x="8790480" y="6296760"/>
            <a:ext cx="676080" cy="44064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200">
                <a:solidFill>
                  <a:srgbClr val="000000"/>
                </a:solidFill>
                <a:latin typeface="Arial"/>
                <a:ea typeface="ＭＳ Ｐゴシック"/>
              </a:rPr>
              <a:t>local</a:t>
            </a:r>
            <a:endParaRPr/>
          </a:p>
          <a:p>
            <a:pPr>
              <a:lnSpc>
                <a:spcPct val="100000"/>
              </a:lnSpc>
            </a:pPr>
            <a:r>
              <a:rPr lang="en-US" sz="1200">
                <a:solidFill>
                  <a:srgbClr val="000000"/>
                </a:solidFill>
                <a:latin typeface="Arial"/>
                <a:ea typeface="ＭＳ Ｐゴシック"/>
              </a:rPr>
              <a:t>clusters</a:t>
            </a:r>
            <a:endParaRPr/>
          </a:p>
        </p:txBody>
      </p:sp>
      <p:pic>
        <p:nvPicPr>
          <p:cNvPr id="322" name="Picture 140" descr=""/>
          <p:cNvPicPr/>
          <p:nvPr/>
        </p:nvPicPr>
        <p:blipFill>
          <a:blip r:embed="rId4"/>
          <a:stretch>
            <a:fillRect/>
          </a:stretch>
        </p:blipFill>
        <p:spPr>
          <a:xfrm>
            <a:off x="8899560" y="6035400"/>
            <a:ext cx="770760" cy="200880"/>
          </a:xfrm>
          <a:prstGeom prst="rect">
            <a:avLst/>
          </a:prstGeom>
          <a:ln>
            <a:noFill/>
          </a:ln>
        </p:spPr>
      </p:pic>
      <p:pic>
        <p:nvPicPr>
          <p:cNvPr id="323" name="Picture 99" descr=""/>
          <p:cNvPicPr/>
          <p:nvPr/>
        </p:nvPicPr>
        <p:blipFill>
          <a:blip r:embed="rId5"/>
          <a:stretch>
            <a:fillRect/>
          </a:stretch>
        </p:blipFill>
        <p:spPr>
          <a:xfrm>
            <a:off x="6565680" y="5402520"/>
            <a:ext cx="387360" cy="506520"/>
          </a:xfrm>
          <a:prstGeom prst="rect">
            <a:avLst/>
          </a:prstGeom>
          <a:ln>
            <a:noFill/>
          </a:ln>
        </p:spPr>
      </p:pic>
      <p:pic>
        <p:nvPicPr>
          <p:cNvPr id="324" name="Picture 100" descr=""/>
          <p:cNvPicPr/>
          <p:nvPr/>
        </p:nvPicPr>
        <p:blipFill>
          <a:blip r:embed="rId6"/>
          <a:stretch>
            <a:fillRect/>
          </a:stretch>
        </p:blipFill>
        <p:spPr>
          <a:xfrm>
            <a:off x="6834240" y="5447880"/>
            <a:ext cx="387360" cy="506520"/>
          </a:xfrm>
          <a:prstGeom prst="rect">
            <a:avLst/>
          </a:prstGeom>
          <a:ln>
            <a:noFill/>
          </a:ln>
        </p:spPr>
      </p:pic>
      <p:pic>
        <p:nvPicPr>
          <p:cNvPr id="325" name="Picture 101" descr=""/>
          <p:cNvPicPr/>
          <p:nvPr/>
        </p:nvPicPr>
        <p:blipFill>
          <a:blip r:embed="rId7"/>
          <a:stretch>
            <a:fillRect/>
          </a:stretch>
        </p:blipFill>
        <p:spPr>
          <a:xfrm>
            <a:off x="7102800" y="5493240"/>
            <a:ext cx="387360" cy="506520"/>
          </a:xfrm>
          <a:prstGeom prst="rect">
            <a:avLst/>
          </a:prstGeom>
          <a:ln>
            <a:noFill/>
          </a:ln>
        </p:spPr>
      </p:pic>
      <p:pic>
        <p:nvPicPr>
          <p:cNvPr id="326" name="Picture 102" descr=""/>
          <p:cNvPicPr/>
          <p:nvPr/>
        </p:nvPicPr>
        <p:blipFill>
          <a:blip r:embed="rId8"/>
          <a:stretch>
            <a:fillRect/>
          </a:stretch>
        </p:blipFill>
        <p:spPr>
          <a:xfrm>
            <a:off x="7371360" y="5538240"/>
            <a:ext cx="387360" cy="506520"/>
          </a:xfrm>
          <a:prstGeom prst="rect">
            <a:avLst/>
          </a:prstGeom>
          <a:ln>
            <a:noFill/>
          </a:ln>
        </p:spPr>
      </p:pic>
      <p:pic>
        <p:nvPicPr>
          <p:cNvPr id="327" name="Picture 103" descr=""/>
          <p:cNvPicPr/>
          <p:nvPr/>
        </p:nvPicPr>
        <p:blipFill>
          <a:blip r:embed="rId9"/>
          <a:stretch>
            <a:fillRect/>
          </a:stretch>
        </p:blipFill>
        <p:spPr>
          <a:xfrm>
            <a:off x="7639920" y="5583960"/>
            <a:ext cx="387360" cy="506520"/>
          </a:xfrm>
          <a:prstGeom prst="rect">
            <a:avLst/>
          </a:prstGeom>
          <a:ln>
            <a:noFill/>
          </a:ln>
        </p:spPr>
      </p:pic>
      <p:pic>
        <p:nvPicPr>
          <p:cNvPr id="328" name="Picture 105" descr=""/>
          <p:cNvPicPr/>
          <p:nvPr/>
        </p:nvPicPr>
        <p:blipFill>
          <a:blip r:embed="rId10"/>
          <a:stretch>
            <a:fillRect/>
          </a:stretch>
        </p:blipFill>
        <p:spPr>
          <a:xfrm>
            <a:off x="6386400" y="5584320"/>
            <a:ext cx="387360" cy="506520"/>
          </a:xfrm>
          <a:prstGeom prst="rect">
            <a:avLst/>
          </a:prstGeom>
          <a:ln>
            <a:noFill/>
          </a:ln>
        </p:spPr>
      </p:pic>
      <p:pic>
        <p:nvPicPr>
          <p:cNvPr id="329" name="Picture 106" descr=""/>
          <p:cNvPicPr/>
          <p:nvPr/>
        </p:nvPicPr>
        <p:blipFill>
          <a:blip r:embed="rId11"/>
          <a:stretch>
            <a:fillRect/>
          </a:stretch>
        </p:blipFill>
        <p:spPr>
          <a:xfrm>
            <a:off x="6654600" y="5629320"/>
            <a:ext cx="387360" cy="506520"/>
          </a:xfrm>
          <a:prstGeom prst="rect">
            <a:avLst/>
          </a:prstGeom>
          <a:ln>
            <a:noFill/>
          </a:ln>
        </p:spPr>
      </p:pic>
      <p:pic>
        <p:nvPicPr>
          <p:cNvPr id="330" name="Picture 107" descr=""/>
          <p:cNvPicPr/>
          <p:nvPr/>
        </p:nvPicPr>
        <p:blipFill>
          <a:blip r:embed="rId12"/>
          <a:stretch>
            <a:fillRect/>
          </a:stretch>
        </p:blipFill>
        <p:spPr>
          <a:xfrm>
            <a:off x="6923160" y="5674320"/>
            <a:ext cx="387360" cy="506520"/>
          </a:xfrm>
          <a:prstGeom prst="rect">
            <a:avLst/>
          </a:prstGeom>
          <a:ln>
            <a:noFill/>
          </a:ln>
        </p:spPr>
      </p:pic>
      <p:pic>
        <p:nvPicPr>
          <p:cNvPr id="331" name="Picture 108" descr=""/>
          <p:cNvPicPr/>
          <p:nvPr/>
        </p:nvPicPr>
        <p:blipFill>
          <a:blip r:embed="rId13"/>
          <a:stretch>
            <a:fillRect/>
          </a:stretch>
        </p:blipFill>
        <p:spPr>
          <a:xfrm>
            <a:off x="7192080" y="5719320"/>
            <a:ext cx="387360" cy="506520"/>
          </a:xfrm>
          <a:prstGeom prst="rect">
            <a:avLst/>
          </a:prstGeom>
          <a:ln>
            <a:noFill/>
          </a:ln>
        </p:spPr>
      </p:pic>
      <p:pic>
        <p:nvPicPr>
          <p:cNvPr id="332" name="Picture 109" descr=""/>
          <p:cNvPicPr/>
          <p:nvPr/>
        </p:nvPicPr>
        <p:blipFill>
          <a:blip r:embed="rId14"/>
          <a:stretch>
            <a:fillRect/>
          </a:stretch>
        </p:blipFill>
        <p:spPr>
          <a:xfrm>
            <a:off x="7460640" y="5765040"/>
            <a:ext cx="387360" cy="506520"/>
          </a:xfrm>
          <a:prstGeom prst="rect">
            <a:avLst/>
          </a:prstGeom>
          <a:ln>
            <a:noFill/>
          </a:ln>
        </p:spPr>
      </p:pic>
      <p:sp>
        <p:nvSpPr>
          <p:cNvPr id="333" name="Line 26"/>
          <p:cNvSpPr/>
          <p:nvPr/>
        </p:nvSpPr>
        <p:spPr>
          <a:xfrm>
            <a:off x="7209000" y="5293440"/>
            <a:ext cx="0" cy="135360"/>
          </a:xfrm>
          <a:prstGeom prst="line">
            <a:avLst/>
          </a:prstGeom>
          <a:ln w="12600">
            <a:solidFill>
              <a:srgbClr val="000000"/>
            </a:solidFill>
            <a:round/>
            <a:headEnd len="sm" type="triangle" w="med"/>
            <a:tailEnd len="sm" type="triangle" w="med"/>
          </a:ln>
        </p:spPr>
      </p:sp>
      <p:sp>
        <p:nvSpPr>
          <p:cNvPr id="334" name="Line 27"/>
          <p:cNvSpPr/>
          <p:nvPr/>
        </p:nvSpPr>
        <p:spPr>
          <a:xfrm flipH="1">
            <a:off x="6960240" y="5293440"/>
            <a:ext cx="165960" cy="135360"/>
          </a:xfrm>
          <a:prstGeom prst="line">
            <a:avLst/>
          </a:prstGeom>
          <a:ln w="12600">
            <a:solidFill>
              <a:srgbClr val="000000"/>
            </a:solidFill>
            <a:round/>
            <a:headEnd len="sm" type="triangle" w="med"/>
            <a:tailEnd len="sm" type="triangle" w="med"/>
          </a:ln>
        </p:spPr>
      </p:sp>
      <p:sp>
        <p:nvSpPr>
          <p:cNvPr id="335" name="Line 28"/>
          <p:cNvSpPr/>
          <p:nvPr/>
        </p:nvSpPr>
        <p:spPr>
          <a:xfrm>
            <a:off x="7292160" y="5293440"/>
            <a:ext cx="165960" cy="135360"/>
          </a:xfrm>
          <a:prstGeom prst="line">
            <a:avLst/>
          </a:prstGeom>
          <a:ln w="12600">
            <a:solidFill>
              <a:srgbClr val="000000"/>
            </a:solidFill>
            <a:round/>
            <a:headEnd len="sm" type="triangle" w="med"/>
            <a:tailEnd len="sm" type="triangle" w="med"/>
          </a:ln>
        </p:spPr>
      </p:sp>
      <p:sp>
        <p:nvSpPr>
          <p:cNvPr id="336" name="CustomShape 29"/>
          <p:cNvSpPr/>
          <p:nvPr/>
        </p:nvSpPr>
        <p:spPr>
          <a:xfrm>
            <a:off x="8271000" y="4487040"/>
            <a:ext cx="1019880" cy="828720"/>
          </a:xfrm>
          <a:prstGeom prst="wedgeRectCallout">
            <a:avLst>
              <a:gd name="adj1" fmla="val -94644"/>
              <a:gd name="adj2" fmla="val 96296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pic>
        <p:nvPicPr>
          <p:cNvPr id="337" name="" descr=""/>
          <p:cNvPicPr/>
          <p:nvPr/>
        </p:nvPicPr>
        <p:blipFill>
          <a:blip r:embed="rId15"/>
          <a:stretch>
            <a:fillRect/>
          </a:stretch>
        </p:blipFill>
        <p:spPr>
          <a:xfrm>
            <a:off x="6467040" y="4817160"/>
            <a:ext cx="1445400" cy="417600"/>
          </a:xfrm>
          <a:prstGeom prst="rect">
            <a:avLst/>
          </a:prstGeom>
          <a:ln>
            <a:noFill/>
          </a:ln>
        </p:spPr>
      </p:pic>
      <p:sp>
        <p:nvSpPr>
          <p:cNvPr id="338" name="Line 30"/>
          <p:cNvSpPr/>
          <p:nvPr/>
        </p:nvSpPr>
        <p:spPr>
          <a:xfrm>
            <a:off x="5998320" y="5029200"/>
            <a:ext cx="396720" cy="0"/>
          </a:xfrm>
          <a:prstGeom prst="line">
            <a:avLst/>
          </a:prstGeom>
          <a:ln w="12600">
            <a:solidFill>
              <a:srgbClr val="000000"/>
            </a:solidFill>
            <a:round/>
            <a:headEnd len="med" type="triangle" w="med"/>
            <a:tailEnd len="med" type="triangle" w="med"/>
          </a:ln>
        </p:spPr>
      </p:sp>
      <p:pic>
        <p:nvPicPr>
          <p:cNvPr id="339" name="" descr=""/>
          <p:cNvPicPr/>
          <p:nvPr/>
        </p:nvPicPr>
        <p:blipFill>
          <a:blip r:embed="rId16"/>
          <a:stretch>
            <a:fillRect/>
          </a:stretch>
        </p:blipFill>
        <p:spPr>
          <a:xfrm>
            <a:off x="8316720" y="4561200"/>
            <a:ext cx="918720" cy="6760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5" dur="indefinite" restart="never" nodeType="tmRoot">
          <p:childTnLst>
            <p:seq>
              <p:cTn id="16" nodeType="mainSeq">
                <p:childTnLst>
                  <p:par>
                    <p:cTn id="17" fill="freeze">
                      <p:stCondLst>
                        <p:cond delay="0"/>
                      </p:stCondLst>
                      <p:childTnLst>
                        <p:par>
                          <p:cTn id="18" fill="freeze">
                            <p:stCondLst>
                              <p:cond delay="0"/>
                            </p:stCondLst>
                            <p:childTnLst>
                              <p:par>
                                <p:cTn id="19" nodeType="afterEffect" fill="hold" presetClass="entr" presetID="2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out">
                                      <p:cBhvr additive="repl">
                                        <p:cTn id="21" dur="500"/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freeze">
                            <p:stCondLst>
                              <p:cond delay="500"/>
                            </p:stCondLst>
                            <p:childTnLst>
                              <p:par>
                                <p:cTn id="23" nodeType="afterEffect" fill="hold" presetClass="entr" presetID="2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out">
                                      <p:cBhvr additive="repl">
                                        <p:cTn id="25" dur="500"/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freeze">
                            <p:stCondLst>
                              <p:cond delay="1000"/>
                            </p:stCondLst>
                            <p:childTnLst>
                              <p:par>
                                <p:cTn id="27" nodeType="afterEffect" fill="hold" presetClass="exit" presetID="1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in">
                                      <p:cBhvr additive="repl">
                                        <p:cTn id="28" dur="500"/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freeze">
                            <p:stCondLst>
                              <p:cond delay="1500"/>
                            </p:stCondLst>
                            <p:childTnLst>
                              <p:par>
                                <p:cTn id="31" nodeType="afterEffect" fill="hold" presetClass="entr" presetID="2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 additive="repl">
                                        <p:cTn id="33" dur="500"/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TextShape 1"/>
          <p:cNvSpPr txBox="1"/>
          <p:nvPr/>
        </p:nvSpPr>
        <p:spPr>
          <a:xfrm>
            <a:off x="504000" y="285480"/>
            <a:ext cx="7725600" cy="690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3200">
                <a:latin typeface="Arial"/>
              </a:rPr>
              <a:t>Collaborate within a Group</a:t>
            </a:r>
            <a:endParaRPr/>
          </a:p>
        </p:txBody>
      </p:sp>
      <p:pic>
        <p:nvPicPr>
          <p:cNvPr id="341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365760" y="1701000"/>
            <a:ext cx="5303520" cy="4425480"/>
          </a:xfrm>
          <a:prstGeom prst="rect">
            <a:avLst/>
          </a:prstGeom>
          <a:ln>
            <a:noFill/>
          </a:ln>
        </p:spPr>
      </p:pic>
      <p:sp>
        <p:nvSpPr>
          <p:cNvPr id="342" name="TextShape 2"/>
          <p:cNvSpPr txBox="1"/>
          <p:nvPr/>
        </p:nvSpPr>
        <p:spPr>
          <a:xfrm>
            <a:off x="5838840" y="2624760"/>
            <a:ext cx="3540600" cy="2648880"/>
          </a:xfrm>
          <a:prstGeom prst="rect">
            <a:avLst/>
          </a:prstGeom>
        </p:spPr>
        <p:txBody>
          <a:bodyPr lIns="90000" rIns="90000" tIns="45000" bIns="45000"/>
          <a:p>
            <a:pPr>
              <a:lnSpc>
                <a:spcPct val="150000"/>
              </a:lnSpc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Build a community around your</a:t>
            </a:r>
            <a:endParaRPr/>
          </a:p>
          <a:p>
            <a:pPr>
              <a:lnSpc>
                <a:spcPct val="150000"/>
              </a:lnSpc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research</a:t>
            </a:r>
            <a:endParaRPr/>
          </a:p>
          <a:p>
            <a:pPr>
              <a:lnSpc>
                <a:spcPct val="150000"/>
              </a:lnSpc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Share links, papers, and data</a:t>
            </a:r>
            <a:endParaRPr/>
          </a:p>
          <a:p>
            <a:pPr>
              <a:lnSpc>
                <a:spcPct val="150000"/>
              </a:lnSpc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Forums encourage discussion</a:t>
            </a:r>
            <a:endParaRPr/>
          </a:p>
          <a:p>
            <a:pPr>
              <a:lnSpc>
                <a:spcPct val="150000"/>
              </a:lnSpc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Create how-tos with wiki pages</a:t>
            </a:r>
            <a:endParaRPr/>
          </a:p>
          <a:p>
            <a:pPr>
              <a:lnSpc>
                <a:spcPct val="150000"/>
              </a:lnSpc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Keep everyone informed with</a:t>
            </a:r>
            <a:endParaRPr/>
          </a:p>
          <a:p>
            <a:pPr>
              <a:lnSpc>
                <a:spcPct val="150000"/>
              </a:lnSpc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Announcements</a:t>
            </a:r>
            <a:endParaRPr/>
          </a:p>
        </p:txBody>
      </p:sp>
    </p:spTree>
  </p:cSld>
  <p:timing>
    <p:tnLst>
      <p:par>
        <p:cTn id="34" dur="indefinite" restart="never" nodeType="tmRoot">
          <p:childTnLst>
            <p:seq>
              <p:cTn id="35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